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8" r:id="rId1"/>
    <p:sldMasterId id="2147483713" r:id="rId2"/>
    <p:sldMasterId id="2147483695" r:id="rId3"/>
  </p:sldMasterIdLst>
  <p:notesMasterIdLst>
    <p:notesMasterId r:id="rId21"/>
  </p:notesMasterIdLst>
  <p:handoutMasterIdLst>
    <p:handoutMasterId r:id="rId22"/>
  </p:handoutMasterIdLst>
  <p:sldIdLst>
    <p:sldId id="263" r:id="rId4"/>
    <p:sldId id="394" r:id="rId5"/>
    <p:sldId id="361" r:id="rId6"/>
    <p:sldId id="364" r:id="rId7"/>
    <p:sldId id="267" r:id="rId8"/>
    <p:sldId id="396" r:id="rId9"/>
    <p:sldId id="404" r:id="rId10"/>
    <p:sldId id="405" r:id="rId11"/>
    <p:sldId id="398" r:id="rId12"/>
    <p:sldId id="399" r:id="rId13"/>
    <p:sldId id="401" r:id="rId14"/>
    <p:sldId id="400" r:id="rId15"/>
    <p:sldId id="402" r:id="rId16"/>
    <p:sldId id="403" r:id="rId17"/>
    <p:sldId id="380" r:id="rId18"/>
    <p:sldId id="381" r:id="rId19"/>
    <p:sldId id="395" r:id="rId20"/>
  </p:sldIdLst>
  <p:sldSz cx="9144000" cy="6858000" type="screen4x3"/>
  <p:notesSz cx="9144000" cy="6858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既定のセクション" id="{73B30DF1-B536-4A38-8123-EF91517D99F5}">
          <p14:sldIdLst>
            <p14:sldId id="263"/>
            <p14:sldId id="394"/>
            <p14:sldId id="361"/>
            <p14:sldId id="364"/>
            <p14:sldId id="267"/>
            <p14:sldId id="396"/>
            <p14:sldId id="404"/>
            <p14:sldId id="405"/>
            <p14:sldId id="398"/>
            <p14:sldId id="399"/>
            <p14:sldId id="401"/>
            <p14:sldId id="400"/>
            <p14:sldId id="402"/>
            <p14:sldId id="403"/>
            <p14:sldId id="380"/>
            <p14:sldId id="381"/>
            <p14:sldId id="39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3F97A4"/>
    <a:srgbClr val="7C0019"/>
    <a:srgbClr val="2B317C"/>
    <a:srgbClr val="32AE33"/>
    <a:srgbClr val="002060"/>
    <a:srgbClr val="332890"/>
    <a:srgbClr val="498B57"/>
    <a:srgbClr val="DD0907"/>
    <a:srgbClr val="0707D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073A0DAA-6AF3-43AB-8588-CEC1D06C72B9}" styleName="スタイル (中間)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0A15C55-8517-42AA-B614-E9B94910E393}" styleName="中間スタイル 2 - アクセント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D7AC3CCA-C797-4891-BE02-D94E43425B78}" styleName="スタイル (中間)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8EC20E35-A176-4012-BC5E-935CFFF8708E}" styleName="スタイル (中間)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E25E649-3F16-4E02-A733-19D2CDBF48F0}" styleName="中間スタイル 3 - アクセント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85BE263C-DBD7-4A20-BB59-AAB30ACAA65A}" styleName="中間スタイル 3 - アクセント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8034E78-7F5D-4C2E-B375-FC64B27BC917}" styleName="スタイル (濃色)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616DA210-FB5B-4158-B5E0-FEB733F419BA}" styleName="スタイル (淡色)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BC89EF96-8CEA-46FF-86C4-4CE0E7609802}" styleName="淡色スタイル 3 - アクセント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中間スタイル 2 - アクセント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D5ABB26-0587-4C30-8999-92F81FD0307C}" styleName="スタイルなし、表のグリッド線なし">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93D81CF-94F2-401A-BA57-92F5A7B2D0C5}" styleName="スタイル (中間)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6583" autoAdjust="0"/>
    <p:restoredTop sz="84802" autoAdjust="0"/>
  </p:normalViewPr>
  <p:slideViewPr>
    <p:cSldViewPr snapToGrid="0">
      <p:cViewPr varScale="1">
        <p:scale>
          <a:sx n="135" d="100"/>
          <a:sy n="135" d="100"/>
        </p:scale>
        <p:origin x="3272" y="200"/>
      </p:cViewPr>
      <p:guideLst/>
    </p:cSldViewPr>
  </p:slideViewPr>
  <p:outlineViewPr>
    <p:cViewPr>
      <p:scale>
        <a:sx n="33" d="100"/>
        <a:sy n="33" d="100"/>
      </p:scale>
      <p:origin x="0" y="-3246"/>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tableStyles" Target="tableStyles.xml"/><Relationship Id="rId3" Type="http://schemas.openxmlformats.org/officeDocument/2006/relationships/slideMaster" Target="slideMasters/slideMaster3.xml"/><Relationship Id="rId21" Type="http://schemas.openxmlformats.org/officeDocument/2006/relationships/notesMaster" Target="notesMasters/notesMaster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viewProps" Target="view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presProps" Target="presProps.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a:extLst>
              <a:ext uri="{FF2B5EF4-FFF2-40B4-BE49-F238E27FC236}">
                <a16:creationId xmlns:a16="http://schemas.microsoft.com/office/drawing/2014/main" id="{69F1FD37-6DAB-4D5B-B882-0C4E6DA7C29B}"/>
              </a:ext>
            </a:extLst>
          </p:cNvPr>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a:extLst>
              <a:ext uri="{FF2B5EF4-FFF2-40B4-BE49-F238E27FC236}">
                <a16:creationId xmlns:a16="http://schemas.microsoft.com/office/drawing/2014/main" id="{BE3C814E-B2F6-40E6-B388-A7F3E417A2B1}"/>
              </a:ext>
            </a:extLst>
          </p:cNvPr>
          <p:cNvSpPr>
            <a:spLocks noGrp="1"/>
          </p:cNvSpPr>
          <p:nvPr>
            <p:ph type="dt" sz="quarter" idx="1"/>
          </p:nvPr>
        </p:nvSpPr>
        <p:spPr>
          <a:xfrm>
            <a:off x="5179484" y="0"/>
            <a:ext cx="3962400" cy="344091"/>
          </a:xfrm>
          <a:prstGeom prst="rect">
            <a:avLst/>
          </a:prstGeom>
        </p:spPr>
        <p:txBody>
          <a:bodyPr vert="horz" lIns="91440" tIns="45720" rIns="91440" bIns="45720" rtlCol="0"/>
          <a:lstStyle>
            <a:lvl1pPr algn="r">
              <a:defRPr sz="1200"/>
            </a:lvl1pPr>
          </a:lstStyle>
          <a:p>
            <a:fld id="{C9E6B068-CA77-465F-B853-131E91E43C2A}" type="datetimeFigureOut">
              <a:rPr kumimoji="1" lang="ja-JP" altLang="en-US" smtClean="0"/>
              <a:t>2019/7/13</a:t>
            </a:fld>
            <a:endParaRPr kumimoji="1" lang="ja-JP" altLang="en-US"/>
          </a:p>
        </p:txBody>
      </p:sp>
      <p:sp>
        <p:nvSpPr>
          <p:cNvPr id="4" name="フッター プレースホルダー 3">
            <a:extLst>
              <a:ext uri="{FF2B5EF4-FFF2-40B4-BE49-F238E27FC236}">
                <a16:creationId xmlns:a16="http://schemas.microsoft.com/office/drawing/2014/main" id="{2BECDF04-0860-4526-9589-6D4F86A48C2E}"/>
              </a:ext>
            </a:extLst>
          </p:cNvPr>
          <p:cNvSpPr>
            <a:spLocks noGrp="1"/>
          </p:cNvSpPr>
          <p:nvPr>
            <p:ph type="ftr" sz="quarter" idx="2"/>
          </p:nvPr>
        </p:nvSpPr>
        <p:spPr>
          <a:xfrm>
            <a:off x="0" y="6513910"/>
            <a:ext cx="3962400" cy="344090"/>
          </a:xfrm>
          <a:prstGeom prst="rect">
            <a:avLst/>
          </a:prstGeom>
        </p:spPr>
        <p:txBody>
          <a:bodyPr vert="horz" lIns="91440" tIns="45720" rIns="91440" bIns="45720" rtlCol="0" anchor="b"/>
          <a:lstStyle>
            <a:lvl1pPr algn="l">
              <a:defRPr sz="1200"/>
            </a:lvl1pPr>
          </a:lstStyle>
          <a:p>
            <a:endParaRPr kumimoji="1" lang="ja-JP" altLang="en-US"/>
          </a:p>
        </p:txBody>
      </p:sp>
      <p:sp>
        <p:nvSpPr>
          <p:cNvPr id="5" name="スライド番号プレースホルダー 4">
            <a:extLst>
              <a:ext uri="{FF2B5EF4-FFF2-40B4-BE49-F238E27FC236}">
                <a16:creationId xmlns:a16="http://schemas.microsoft.com/office/drawing/2014/main" id="{A5E24D40-11DD-4646-ABD1-9C1D69A48CA7}"/>
              </a:ext>
            </a:extLst>
          </p:cNvPr>
          <p:cNvSpPr>
            <a:spLocks noGrp="1"/>
          </p:cNvSpPr>
          <p:nvPr>
            <p:ph type="sldNum" sz="quarter" idx="3"/>
          </p:nvPr>
        </p:nvSpPr>
        <p:spPr>
          <a:xfrm>
            <a:off x="5179484" y="6513910"/>
            <a:ext cx="3962400" cy="344090"/>
          </a:xfrm>
          <a:prstGeom prst="rect">
            <a:avLst/>
          </a:prstGeom>
        </p:spPr>
        <p:txBody>
          <a:bodyPr vert="horz" lIns="91440" tIns="45720" rIns="91440" bIns="45720" rtlCol="0" anchor="b"/>
          <a:lstStyle>
            <a:lvl1pPr algn="r">
              <a:defRPr sz="1200"/>
            </a:lvl1pPr>
          </a:lstStyle>
          <a:p>
            <a:fld id="{61C47AEE-050C-4631-9C80-FFB2CD464881}" type="slidenum">
              <a:rPr kumimoji="1" lang="ja-JP" altLang="en-US" smtClean="0"/>
              <a:t>‹#›</a:t>
            </a:fld>
            <a:endParaRPr kumimoji="1" lang="ja-JP" altLang="en-US"/>
          </a:p>
        </p:txBody>
      </p:sp>
    </p:spTree>
    <p:extLst>
      <p:ext uri="{BB962C8B-B14F-4D97-AF65-F5344CB8AC3E}">
        <p14:creationId xmlns:p14="http://schemas.microsoft.com/office/powerpoint/2010/main" val="410075993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BE4B064D-3982-4EE3-96E7-89935AE1D9FC}" type="datetimeFigureOut">
              <a:rPr kumimoji="1" lang="ja-JP" altLang="en-US" smtClean="0"/>
              <a:t>2019/7/13</a:t>
            </a:fld>
            <a:endParaRPr kumimoji="1" lang="ja-JP" altLang="en-US"/>
          </a:p>
        </p:txBody>
      </p:sp>
      <p:sp>
        <p:nvSpPr>
          <p:cNvPr id="4" name="スライド イメージ プレースホルダー 3"/>
          <p:cNvSpPr>
            <a:spLocks noGrp="1" noRot="1" noChangeAspect="1"/>
          </p:cNvSpPr>
          <p:nvPr>
            <p:ph type="sldImg" idx="2"/>
          </p:nvPr>
        </p:nvSpPr>
        <p:spPr>
          <a:xfrm>
            <a:off x="3028950" y="857250"/>
            <a:ext cx="3086100" cy="2314575"/>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1961AA7D-5DAA-4ADA-AE8E-B5D38383174B}" type="slidenum">
              <a:rPr kumimoji="1" lang="ja-JP" altLang="en-US" smtClean="0"/>
              <a:t>‹#›</a:t>
            </a:fld>
            <a:endParaRPr kumimoji="1" lang="ja-JP" altLang="en-US"/>
          </a:p>
        </p:txBody>
      </p:sp>
    </p:spTree>
    <p:extLst>
      <p:ext uri="{BB962C8B-B14F-4D97-AF65-F5344CB8AC3E}">
        <p14:creationId xmlns:p14="http://schemas.microsoft.com/office/powerpoint/2010/main" val="61283848"/>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1961AA7D-5DAA-4ADA-AE8E-B5D38383174B}" type="slidenum">
              <a:rPr kumimoji="1" lang="ja-JP" altLang="en-US" smtClean="0"/>
              <a:t>1</a:t>
            </a:fld>
            <a:endParaRPr kumimoji="1" lang="ja-JP" altLang="en-US"/>
          </a:p>
        </p:txBody>
      </p:sp>
    </p:spTree>
    <p:extLst>
      <p:ext uri="{BB962C8B-B14F-4D97-AF65-F5344CB8AC3E}">
        <p14:creationId xmlns:p14="http://schemas.microsoft.com/office/powerpoint/2010/main" val="26686738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配置を</a:t>
            </a:r>
            <a:r>
              <a:rPr kumimoji="1" lang="en-US" altLang="ja-JP" dirty="0"/>
              <a:t>Z</a:t>
            </a:r>
            <a:r>
              <a:rPr kumimoji="1" lang="ja-JP" altLang="en-US" dirty="0"/>
              <a:t>型に</a:t>
            </a:r>
          </a:p>
        </p:txBody>
      </p:sp>
      <p:sp>
        <p:nvSpPr>
          <p:cNvPr id="4" name="スライド番号プレースホルダー 3"/>
          <p:cNvSpPr>
            <a:spLocks noGrp="1"/>
          </p:cNvSpPr>
          <p:nvPr>
            <p:ph type="sldNum" sz="quarter" idx="10"/>
          </p:nvPr>
        </p:nvSpPr>
        <p:spPr/>
        <p:txBody>
          <a:bodyPr/>
          <a:lstStyle/>
          <a:p>
            <a:fld id="{1961AA7D-5DAA-4ADA-AE8E-B5D38383174B}" type="slidenum">
              <a:rPr kumimoji="1" lang="ja-JP" altLang="en-US" smtClean="0"/>
              <a:t>2</a:t>
            </a:fld>
            <a:endParaRPr kumimoji="1" lang="ja-JP" altLang="en-US"/>
          </a:p>
        </p:txBody>
      </p:sp>
    </p:spTree>
    <p:extLst>
      <p:ext uri="{BB962C8B-B14F-4D97-AF65-F5344CB8AC3E}">
        <p14:creationId xmlns:p14="http://schemas.microsoft.com/office/powerpoint/2010/main" val="34142399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It could be assumed that air pressure gradient accelerated the influx of the powder and shortened the filling time </a:t>
            </a:r>
            <a:r>
              <a:rPr lang="en-US" altLang="ja-JP" sz="1200" baseline="30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[1] </a:t>
            </a:r>
            <a:r>
              <a:rPr lang="en-US" altLang="ja-JP" sz="12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But how pressure gradient affected the powder movement has not been clarified so far.</a:t>
            </a:r>
          </a:p>
          <a:p>
            <a:endParaRPr kumimoji="1" lang="ja-JP" altLang="en-US"/>
          </a:p>
        </p:txBody>
      </p:sp>
      <p:sp>
        <p:nvSpPr>
          <p:cNvPr id="4" name="スライド番号プレースホルダー 3"/>
          <p:cNvSpPr>
            <a:spLocks noGrp="1"/>
          </p:cNvSpPr>
          <p:nvPr>
            <p:ph type="sldNum" sz="quarter" idx="10"/>
          </p:nvPr>
        </p:nvSpPr>
        <p:spPr/>
        <p:txBody>
          <a:bodyPr/>
          <a:lstStyle/>
          <a:p>
            <a:fld id="{1961AA7D-5DAA-4ADA-AE8E-B5D38383174B}" type="slidenum">
              <a:rPr kumimoji="1" lang="ja-JP" altLang="en-US" smtClean="0"/>
              <a:t>3</a:t>
            </a:fld>
            <a:endParaRPr kumimoji="1" lang="ja-JP" altLang="en-US"/>
          </a:p>
        </p:txBody>
      </p:sp>
    </p:spTree>
    <p:extLst>
      <p:ext uri="{BB962C8B-B14F-4D97-AF65-F5344CB8AC3E}">
        <p14:creationId xmlns:p14="http://schemas.microsoft.com/office/powerpoint/2010/main" val="8100618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5</a:t>
            </a:r>
            <a:r>
              <a:rPr kumimoji="1" lang="ja-JP" altLang="en-US" dirty="0"/>
              <a:t>分</a:t>
            </a:r>
            <a:endParaRPr kumimoji="1" lang="en-US" altLang="ja-JP" dirty="0"/>
          </a:p>
          <a:p>
            <a:r>
              <a:rPr kumimoji="1" lang="en-US" altLang="ja-JP" dirty="0"/>
              <a:t>Signed Distance Function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Boundary is defined by the scalar field of the distance from wall. With this scalar field, it is easy to calculate the interaction between a particle and  a wall.</a:t>
            </a:r>
          </a:p>
          <a:p>
            <a:r>
              <a:rPr kumimoji="1" lang="en-US" altLang="ja-JP" dirty="0" err="1"/>
              <a:t>ImmersedBoundary</a:t>
            </a:r>
            <a:r>
              <a:rPr kumimoji="1" lang="en-US" altLang="ja-JP" dirty="0"/>
              <a:t> Method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The interaction between the gas phase and a wall is calculated only by ratio of the wall in a staggered grid.</a:t>
            </a:r>
            <a:r>
              <a:rPr lang="ja-JP" altLang="en-US" sz="12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r>
              <a:rPr lang="en-US" altLang="ja-JP" sz="1200" dirty="0">
                <a:solidFill>
                  <a:srgbClr val="FF0000"/>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rPr>
              <a:t>The ratio is obtained easily by Signed Distance Function.</a:t>
            </a:r>
          </a:p>
          <a:p>
            <a:endParaRPr kumimoji="1" lang="en-US" altLang="ja-JP" dirty="0"/>
          </a:p>
          <a:p>
            <a:r>
              <a:rPr kumimoji="1" lang="en-US" altLang="ja-JP" dirty="0"/>
              <a:t>This combination of boundary conditions enables it easy to calculate interaction with wall in arbitrary wall shape, only with very simple algorithms.</a:t>
            </a:r>
            <a:endParaRPr kumimoji="1" lang="ja-JP" altLang="en-US" dirty="0"/>
          </a:p>
        </p:txBody>
      </p:sp>
      <p:sp>
        <p:nvSpPr>
          <p:cNvPr id="4" name="スライド番号プレースホルダー 3"/>
          <p:cNvSpPr>
            <a:spLocks noGrp="1"/>
          </p:cNvSpPr>
          <p:nvPr>
            <p:ph type="sldNum" sz="quarter" idx="5"/>
          </p:nvPr>
        </p:nvSpPr>
        <p:spPr/>
        <p:txBody>
          <a:bodyPr/>
          <a:lstStyle/>
          <a:p>
            <a:fld id="{1961AA7D-5DAA-4ADA-AE8E-B5D38383174B}" type="slidenum">
              <a:rPr kumimoji="1" lang="ja-JP" altLang="en-US" smtClean="0"/>
              <a:t>4</a:t>
            </a:fld>
            <a:endParaRPr kumimoji="1" lang="ja-JP" altLang="en-US"/>
          </a:p>
        </p:txBody>
      </p:sp>
    </p:spTree>
    <p:extLst>
      <p:ext uri="{BB962C8B-B14F-4D97-AF65-F5344CB8AC3E}">
        <p14:creationId xmlns:p14="http://schemas.microsoft.com/office/powerpoint/2010/main" val="669000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1961AA7D-5DAA-4ADA-AE8E-B5D38383174B}" type="slidenum">
              <a:rPr kumimoji="1" lang="ja-JP" altLang="en-US" smtClean="0"/>
              <a:t>6</a:t>
            </a:fld>
            <a:endParaRPr kumimoji="1" lang="ja-JP" altLang="en-US"/>
          </a:p>
        </p:txBody>
      </p:sp>
    </p:spTree>
    <p:extLst>
      <p:ext uri="{BB962C8B-B14F-4D97-AF65-F5344CB8AC3E}">
        <p14:creationId xmlns:p14="http://schemas.microsoft.com/office/powerpoint/2010/main" val="24054913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It could be assumed that air pressure gradient accelerated the influx of the powder and shortened the filling time </a:t>
            </a:r>
            <a:r>
              <a:rPr lang="en-US" altLang="ja-JP" sz="1200" baseline="30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[1] </a:t>
            </a:r>
            <a:r>
              <a:rPr lang="en-US" altLang="ja-JP" sz="12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But how pressure gradient affected the powder movement has not been clarified so far.</a:t>
            </a:r>
          </a:p>
          <a:p>
            <a:endParaRPr kumimoji="1" lang="ja-JP" altLang="en-US"/>
          </a:p>
        </p:txBody>
      </p:sp>
      <p:sp>
        <p:nvSpPr>
          <p:cNvPr id="4" name="スライド番号プレースホルダー 3"/>
          <p:cNvSpPr>
            <a:spLocks noGrp="1"/>
          </p:cNvSpPr>
          <p:nvPr>
            <p:ph type="sldNum" sz="quarter" idx="10"/>
          </p:nvPr>
        </p:nvSpPr>
        <p:spPr/>
        <p:txBody>
          <a:bodyPr/>
          <a:lstStyle/>
          <a:p>
            <a:fld id="{1961AA7D-5DAA-4ADA-AE8E-B5D38383174B}" type="slidenum">
              <a:rPr kumimoji="1" lang="ja-JP" altLang="en-US" smtClean="0"/>
              <a:t>10</a:t>
            </a:fld>
            <a:endParaRPr kumimoji="1" lang="ja-JP" altLang="en-US"/>
          </a:p>
        </p:txBody>
      </p:sp>
    </p:spTree>
    <p:extLst>
      <p:ext uri="{BB962C8B-B14F-4D97-AF65-F5344CB8AC3E}">
        <p14:creationId xmlns:p14="http://schemas.microsoft.com/office/powerpoint/2010/main" val="3215735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1961AA7D-5DAA-4ADA-AE8E-B5D38383174B}" type="slidenum">
              <a:rPr kumimoji="1" lang="ja-JP" altLang="en-US" smtClean="0"/>
              <a:t>12</a:t>
            </a:fld>
            <a:endParaRPr kumimoji="1" lang="ja-JP" altLang="en-US"/>
          </a:p>
        </p:txBody>
      </p:sp>
    </p:spTree>
    <p:extLst>
      <p:ext uri="{BB962C8B-B14F-4D97-AF65-F5344CB8AC3E}">
        <p14:creationId xmlns:p14="http://schemas.microsoft.com/office/powerpoint/2010/main" val="4340417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1961AA7D-5DAA-4ADA-AE8E-B5D38383174B}" type="slidenum">
              <a:rPr kumimoji="1" lang="ja-JP" altLang="en-US" smtClean="0"/>
              <a:t>15</a:t>
            </a:fld>
            <a:endParaRPr kumimoji="1" lang="ja-JP" altLang="en-US"/>
          </a:p>
        </p:txBody>
      </p:sp>
    </p:spTree>
    <p:extLst>
      <p:ext uri="{BB962C8B-B14F-4D97-AF65-F5344CB8AC3E}">
        <p14:creationId xmlns:p14="http://schemas.microsoft.com/office/powerpoint/2010/main" val="24978090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5</a:t>
            </a:r>
            <a:r>
              <a:rPr kumimoji="1" lang="ja-JP" altLang="en-US" dirty="0"/>
              <a:t>分</a:t>
            </a:r>
            <a:endParaRPr kumimoji="1" lang="en-US" altLang="ja-JP" dirty="0"/>
          </a:p>
          <a:p>
            <a:r>
              <a:rPr kumimoji="1" lang="en-US" altLang="ja-JP" dirty="0"/>
              <a:t>Signed Distance Function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Boundary is defined by the scalar field of the distance from wall. With this scalar field, it is easy to calculate the interaction between a particle and  a wall.</a:t>
            </a:r>
          </a:p>
          <a:p>
            <a:r>
              <a:rPr kumimoji="1" lang="en-US" altLang="ja-JP" dirty="0" err="1"/>
              <a:t>ImmersedBoundary</a:t>
            </a:r>
            <a:r>
              <a:rPr kumimoji="1" lang="en-US" altLang="ja-JP" dirty="0"/>
              <a:t> Method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The interaction between the gas phase and a wall is calculated only by ratio of the wall in a staggered grid.</a:t>
            </a:r>
            <a:r>
              <a:rPr lang="ja-JP" altLang="en-US" sz="12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r>
              <a:rPr lang="en-US" altLang="ja-JP" sz="1200" dirty="0">
                <a:solidFill>
                  <a:srgbClr val="FF0000"/>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rPr>
              <a:t>The ratio is obtained easily by Signed Distance Function.</a:t>
            </a:r>
          </a:p>
          <a:p>
            <a:endParaRPr kumimoji="1" lang="en-US" altLang="ja-JP" dirty="0"/>
          </a:p>
          <a:p>
            <a:r>
              <a:rPr kumimoji="1" lang="en-US" altLang="ja-JP" dirty="0"/>
              <a:t>This combination of boundary conditions enables it easy to calculate interaction with wall in arbitrary wall shape, only with very simple algorithms.</a:t>
            </a:r>
            <a:endParaRPr kumimoji="1" lang="ja-JP" altLang="en-US" dirty="0"/>
          </a:p>
        </p:txBody>
      </p:sp>
      <p:sp>
        <p:nvSpPr>
          <p:cNvPr id="4" name="スライド番号プレースホルダー 3"/>
          <p:cNvSpPr>
            <a:spLocks noGrp="1"/>
          </p:cNvSpPr>
          <p:nvPr>
            <p:ph type="sldNum" sz="quarter" idx="5"/>
          </p:nvPr>
        </p:nvSpPr>
        <p:spPr/>
        <p:txBody>
          <a:bodyPr/>
          <a:lstStyle/>
          <a:p>
            <a:fld id="{1961AA7D-5DAA-4ADA-AE8E-B5D38383174B}" type="slidenum">
              <a:rPr kumimoji="1" lang="ja-JP" altLang="en-US" smtClean="0"/>
              <a:t>17</a:t>
            </a:fld>
            <a:endParaRPr kumimoji="1" lang="ja-JP" altLang="en-US"/>
          </a:p>
        </p:txBody>
      </p:sp>
    </p:spTree>
    <p:extLst>
      <p:ext uri="{BB962C8B-B14F-4D97-AF65-F5344CB8AC3E}">
        <p14:creationId xmlns:p14="http://schemas.microsoft.com/office/powerpoint/2010/main" val="25900810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セクション見出し">
    <p:spTree>
      <p:nvGrpSpPr>
        <p:cNvPr id="1" name=""/>
        <p:cNvGrpSpPr/>
        <p:nvPr/>
      </p:nvGrpSpPr>
      <p:grpSpPr>
        <a:xfrm>
          <a:off x="0" y="0"/>
          <a:ext cx="0" cy="0"/>
          <a:chOff x="0" y="0"/>
          <a:chExt cx="0" cy="0"/>
        </a:xfrm>
      </p:grpSpPr>
      <p:sp>
        <p:nvSpPr>
          <p:cNvPr id="6" name="スライド番号プレースホルダー 5">
            <a:extLst>
              <a:ext uri="{FF2B5EF4-FFF2-40B4-BE49-F238E27FC236}">
                <a16:creationId xmlns:a16="http://schemas.microsoft.com/office/drawing/2014/main" id="{0DA547FD-7A7A-468E-A3B2-E2A934CF6DC7}"/>
              </a:ext>
            </a:extLst>
          </p:cNvPr>
          <p:cNvSpPr>
            <a:spLocks noGrp="1"/>
          </p:cNvSpPr>
          <p:nvPr>
            <p:ph type="sldNum" sz="quarter" idx="12"/>
          </p:nvPr>
        </p:nvSpPr>
        <p:spPr>
          <a:xfrm>
            <a:off x="6952826" y="6378124"/>
            <a:ext cx="2057400" cy="365125"/>
          </a:xfrm>
          <a:prstGeom prst="rect">
            <a:avLst/>
          </a:prstGeom>
        </p:spPr>
        <p:txBody>
          <a:bodyPr/>
          <a:lstStyle/>
          <a:p>
            <a:fld id="{B63654C5-1636-4F20-A03F-ECD4CCF9462E}" type="slidenum">
              <a:rPr kumimoji="1" lang="ja-JP" altLang="en-US" smtClean="0"/>
              <a:t>‹#›</a:t>
            </a:fld>
            <a:endParaRPr kumimoji="1" lang="ja-JP" altLang="en-US"/>
          </a:p>
        </p:txBody>
      </p:sp>
      <p:sp>
        <p:nvSpPr>
          <p:cNvPr id="9" name="正方形/長方形 8">
            <a:extLst>
              <a:ext uri="{FF2B5EF4-FFF2-40B4-BE49-F238E27FC236}">
                <a16:creationId xmlns:a16="http://schemas.microsoft.com/office/drawing/2014/main" id="{8952C358-4093-42FE-8A3F-E825AB523279}"/>
              </a:ext>
            </a:extLst>
          </p:cNvPr>
          <p:cNvSpPr/>
          <p:nvPr userDrawn="1"/>
        </p:nvSpPr>
        <p:spPr>
          <a:xfrm>
            <a:off x="0" y="3577334"/>
            <a:ext cx="9144000" cy="27000"/>
          </a:xfrm>
          <a:prstGeom prst="rect">
            <a:avLst/>
          </a:prstGeom>
          <a:solidFill>
            <a:srgbClr val="FF6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0" name="Content Placeholder 2">
            <a:extLst>
              <a:ext uri="{FF2B5EF4-FFF2-40B4-BE49-F238E27FC236}">
                <a16:creationId xmlns:a16="http://schemas.microsoft.com/office/drawing/2014/main" id="{D9B532E8-0E78-4E1D-B9A9-75FCAFF955FD}"/>
              </a:ext>
            </a:extLst>
          </p:cNvPr>
          <p:cNvSpPr>
            <a:spLocks noGrp="1"/>
          </p:cNvSpPr>
          <p:nvPr>
            <p:ph idx="1" hasCustomPrompt="1"/>
          </p:nvPr>
        </p:nvSpPr>
        <p:spPr>
          <a:xfrm>
            <a:off x="784149" y="2448524"/>
            <a:ext cx="7575702" cy="980476"/>
          </a:xfrm>
          <a:prstGeom prst="rect">
            <a:avLst/>
          </a:prstGeom>
        </p:spPr>
        <p:txBody>
          <a:bodyPr anchor="b"/>
          <a:lstStyle>
            <a:lvl1pPr marL="0" indent="0" algn="ctr">
              <a:buNone/>
              <a:defRPr sz="4800"/>
            </a:lvl1pPr>
          </a:lstStyle>
          <a:p>
            <a:pPr lvl="0"/>
            <a:r>
              <a:rPr lang="en-US" dirty="0"/>
              <a:t>Section</a:t>
            </a:r>
          </a:p>
        </p:txBody>
      </p:sp>
    </p:spTree>
    <p:extLst>
      <p:ext uri="{BB962C8B-B14F-4D97-AF65-F5344CB8AC3E}">
        <p14:creationId xmlns:p14="http://schemas.microsoft.com/office/powerpoint/2010/main" val="36832565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58EF79F0-5B50-49E0-93FF-FA40F8CC271A}"/>
              </a:ext>
            </a:extLst>
          </p:cNvPr>
          <p:cNvSpPr>
            <a:spLocks noGrp="1"/>
          </p:cNvSpPr>
          <p:nvPr>
            <p:ph type="sldNum" sz="quarter" idx="12"/>
          </p:nvPr>
        </p:nvSpPr>
        <p:spPr>
          <a:xfrm>
            <a:off x="6952826" y="6378124"/>
            <a:ext cx="2057400" cy="365125"/>
          </a:xfrm>
          <a:prstGeom prst="rect">
            <a:avLst/>
          </a:prstGeom>
        </p:spPr>
        <p:txBody>
          <a:bodyPr/>
          <a:lstStyle/>
          <a:p>
            <a:fld id="{B63654C5-1636-4F20-A03F-ECD4CCF9462E}" type="slidenum">
              <a:rPr kumimoji="1" lang="ja-JP" altLang="en-US" smtClean="0"/>
              <a:t>‹#›</a:t>
            </a:fld>
            <a:endParaRPr kumimoji="1" lang="ja-JP" altLang="en-US"/>
          </a:p>
        </p:txBody>
      </p:sp>
    </p:spTree>
    <p:extLst>
      <p:ext uri="{BB962C8B-B14F-4D97-AF65-F5344CB8AC3E}">
        <p14:creationId xmlns:p14="http://schemas.microsoft.com/office/powerpoint/2010/main" val="19083806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ユーザー設定レイアウト">
    <p:spTree>
      <p:nvGrpSpPr>
        <p:cNvPr id="1" name=""/>
        <p:cNvGrpSpPr/>
        <p:nvPr/>
      </p:nvGrpSpPr>
      <p:grpSpPr>
        <a:xfrm>
          <a:off x="0" y="0"/>
          <a:ext cx="0" cy="0"/>
          <a:chOff x="0" y="0"/>
          <a:chExt cx="0" cy="0"/>
        </a:xfrm>
      </p:grpSpPr>
    </p:spTree>
    <p:extLst>
      <p:ext uri="{BB962C8B-B14F-4D97-AF65-F5344CB8AC3E}">
        <p14:creationId xmlns:p14="http://schemas.microsoft.com/office/powerpoint/2010/main" val="31341266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Tree>
    <p:extLst>
      <p:ext uri="{BB962C8B-B14F-4D97-AF65-F5344CB8AC3E}">
        <p14:creationId xmlns:p14="http://schemas.microsoft.com/office/powerpoint/2010/main" val="1087916871"/>
      </p:ext>
    </p:extLst>
  </p:cSld>
  <p:clrMapOvr>
    <a:masterClrMapping/>
  </p:clrMapOvr>
  <p:hf hd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Tree>
    <p:extLst>
      <p:ext uri="{BB962C8B-B14F-4D97-AF65-F5344CB8AC3E}">
        <p14:creationId xmlns:p14="http://schemas.microsoft.com/office/powerpoint/2010/main" val="595460432"/>
      </p:ext>
    </p:extLst>
  </p:cSld>
  <p:clrMapOvr>
    <a:masterClrMapping/>
  </p:clrMapOvr>
  <p:hf hdr="0" dt="0"/>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コンテンツ">
    <p:spTree>
      <p:nvGrpSpPr>
        <p:cNvPr id="1" name=""/>
        <p:cNvGrpSpPr/>
        <p:nvPr/>
      </p:nvGrpSpPr>
      <p:grpSpPr>
        <a:xfrm>
          <a:off x="0" y="0"/>
          <a:ext cx="0" cy="0"/>
          <a:chOff x="0" y="0"/>
          <a:chExt cx="0" cy="0"/>
        </a:xfrm>
      </p:grpSpPr>
      <p:sp>
        <p:nvSpPr>
          <p:cNvPr id="6" name="タイトル 1">
            <a:extLst>
              <a:ext uri="{FF2B5EF4-FFF2-40B4-BE49-F238E27FC236}">
                <a16:creationId xmlns:a16="http://schemas.microsoft.com/office/drawing/2014/main" id="{00D422D2-435C-4F24-B185-C5AB3D9BF308}"/>
              </a:ext>
            </a:extLst>
          </p:cNvPr>
          <p:cNvSpPr>
            <a:spLocks noGrp="1"/>
          </p:cNvSpPr>
          <p:nvPr>
            <p:ph type="title"/>
          </p:nvPr>
        </p:nvSpPr>
        <p:spPr>
          <a:xfrm>
            <a:off x="536528" y="0"/>
            <a:ext cx="8137476" cy="1064469"/>
          </a:xfrm>
        </p:spPr>
        <p:txBody>
          <a:bodyPr/>
          <a:lstStyle/>
          <a:p>
            <a:r>
              <a:rPr kumimoji="1" lang="ja-JP" altLang="en-US"/>
              <a:t>マスター タイトルの書式設定</a:t>
            </a:r>
          </a:p>
        </p:txBody>
      </p:sp>
      <p:sp>
        <p:nvSpPr>
          <p:cNvPr id="7" name="コンテンツ プレースホルダー 2">
            <a:extLst>
              <a:ext uri="{FF2B5EF4-FFF2-40B4-BE49-F238E27FC236}">
                <a16:creationId xmlns:a16="http://schemas.microsoft.com/office/drawing/2014/main" id="{D484A4A3-1C7F-4EBA-B6BB-4A6E2E9335B4}"/>
              </a:ext>
            </a:extLst>
          </p:cNvPr>
          <p:cNvSpPr>
            <a:spLocks noGrp="1"/>
          </p:cNvSpPr>
          <p:nvPr>
            <p:ph idx="1"/>
          </p:nvPr>
        </p:nvSpPr>
        <p:spPr>
          <a:xfrm>
            <a:off x="536528" y="1466626"/>
            <a:ext cx="78867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Tree>
    <p:extLst>
      <p:ext uri="{BB962C8B-B14F-4D97-AF65-F5344CB8AC3E}">
        <p14:creationId xmlns:p14="http://schemas.microsoft.com/office/powerpoint/2010/main" val="9666467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動画">
    <p:spTree>
      <p:nvGrpSpPr>
        <p:cNvPr id="1" name=""/>
        <p:cNvGrpSpPr/>
        <p:nvPr/>
      </p:nvGrpSpPr>
      <p:grpSpPr>
        <a:xfrm>
          <a:off x="0" y="0"/>
          <a:ext cx="0" cy="0"/>
          <a:chOff x="0" y="0"/>
          <a:chExt cx="0" cy="0"/>
        </a:xfrm>
      </p:grpSpPr>
      <p:sp>
        <p:nvSpPr>
          <p:cNvPr id="7" name="コンテンツ プレースホルダー 2">
            <a:extLst>
              <a:ext uri="{FF2B5EF4-FFF2-40B4-BE49-F238E27FC236}">
                <a16:creationId xmlns:a16="http://schemas.microsoft.com/office/drawing/2014/main" id="{B4804DEC-C668-439F-A359-E86410B5D519}"/>
              </a:ext>
            </a:extLst>
          </p:cNvPr>
          <p:cNvSpPr>
            <a:spLocks noGrp="1"/>
          </p:cNvSpPr>
          <p:nvPr>
            <p:ph idx="1" hasCustomPrompt="1"/>
          </p:nvPr>
        </p:nvSpPr>
        <p:spPr>
          <a:xfrm>
            <a:off x="281200" y="1629000"/>
            <a:ext cx="1291124" cy="365125"/>
          </a:xfrm>
        </p:spPr>
        <p:txBody>
          <a:bodyPr>
            <a:normAutofit/>
          </a:bodyPr>
          <a:lstStyle>
            <a:lvl1pPr marL="0" indent="0" algn="ctr">
              <a:buNone/>
              <a:defRPr sz="1350" u="sng"/>
            </a:lvl1pPr>
          </a:lstStyle>
          <a:p>
            <a:pPr lvl="0"/>
            <a:r>
              <a:rPr kumimoji="1" lang="en-US" altLang="ja-JP" dirty="0"/>
              <a:t>subtitle</a:t>
            </a:r>
            <a:endParaRPr kumimoji="1" lang="ja-JP" altLang="en-US" dirty="0"/>
          </a:p>
        </p:txBody>
      </p:sp>
      <p:sp>
        <p:nvSpPr>
          <p:cNvPr id="10" name="メディア プレースホルダー 9">
            <a:extLst>
              <a:ext uri="{FF2B5EF4-FFF2-40B4-BE49-F238E27FC236}">
                <a16:creationId xmlns:a16="http://schemas.microsoft.com/office/drawing/2014/main" id="{EE0CB1EF-2DAD-4B64-9DFA-F8DC33A3467B}"/>
              </a:ext>
            </a:extLst>
          </p:cNvPr>
          <p:cNvSpPr>
            <a:spLocks noGrp="1"/>
          </p:cNvSpPr>
          <p:nvPr>
            <p:ph type="media" sz="quarter" idx="15"/>
          </p:nvPr>
        </p:nvSpPr>
        <p:spPr>
          <a:xfrm>
            <a:off x="3613223" y="1629000"/>
            <a:ext cx="5400000" cy="3600000"/>
          </a:xfrm>
          <a:ln w="19050">
            <a:solidFill>
              <a:srgbClr val="808080"/>
            </a:solidFill>
          </a:ln>
        </p:spPr>
        <p:txBody>
          <a:bodyPr/>
          <a:lstStyle/>
          <a:p>
            <a:endParaRPr kumimoji="1" lang="ja-JP" altLang="en-US" dirty="0"/>
          </a:p>
        </p:txBody>
      </p:sp>
      <p:sp>
        <p:nvSpPr>
          <p:cNvPr id="11" name="コンテンツ プレースホルダー 2">
            <a:extLst>
              <a:ext uri="{FF2B5EF4-FFF2-40B4-BE49-F238E27FC236}">
                <a16:creationId xmlns:a16="http://schemas.microsoft.com/office/drawing/2014/main" id="{924B742D-7AB0-4F5E-AA02-94315E2A4F62}"/>
              </a:ext>
            </a:extLst>
          </p:cNvPr>
          <p:cNvSpPr>
            <a:spLocks noGrp="1"/>
          </p:cNvSpPr>
          <p:nvPr>
            <p:ph idx="16" hasCustomPrompt="1"/>
          </p:nvPr>
        </p:nvSpPr>
        <p:spPr>
          <a:xfrm>
            <a:off x="281200" y="2327492"/>
            <a:ext cx="3332023" cy="365125"/>
          </a:xfrm>
        </p:spPr>
        <p:txBody>
          <a:bodyPr>
            <a:noAutofit/>
          </a:bodyPr>
          <a:lstStyle>
            <a:lvl1pPr marL="0" indent="0" algn="l">
              <a:buNone/>
              <a:defRPr sz="1500" u="none"/>
            </a:lvl1pPr>
          </a:lstStyle>
          <a:p>
            <a:pPr lvl="0"/>
            <a:r>
              <a:rPr kumimoji="1" lang="ja-JP" altLang="en-US" dirty="0"/>
              <a:t>・結果</a:t>
            </a:r>
          </a:p>
        </p:txBody>
      </p:sp>
      <p:sp>
        <p:nvSpPr>
          <p:cNvPr id="13" name="コンテンツ プレースホルダー 2">
            <a:extLst>
              <a:ext uri="{FF2B5EF4-FFF2-40B4-BE49-F238E27FC236}">
                <a16:creationId xmlns:a16="http://schemas.microsoft.com/office/drawing/2014/main" id="{3D8F2D8D-E3CD-4C66-A69B-FCD92F908EE6}"/>
              </a:ext>
            </a:extLst>
          </p:cNvPr>
          <p:cNvSpPr>
            <a:spLocks noGrp="1"/>
          </p:cNvSpPr>
          <p:nvPr>
            <p:ph idx="18" hasCustomPrompt="1"/>
          </p:nvPr>
        </p:nvSpPr>
        <p:spPr>
          <a:xfrm>
            <a:off x="3613223" y="5476564"/>
            <a:ext cx="1800000" cy="288000"/>
          </a:xfrm>
        </p:spPr>
        <p:txBody>
          <a:bodyPr>
            <a:noAutofit/>
          </a:bodyPr>
          <a:lstStyle>
            <a:lvl1pPr marL="0" indent="0" algn="ctr">
              <a:buNone/>
              <a:defRPr sz="1350" u="none"/>
            </a:lvl1pPr>
          </a:lstStyle>
          <a:p>
            <a:pPr lvl="0"/>
            <a:r>
              <a:rPr kumimoji="1" lang="en-US" altLang="ja-JP" dirty="0"/>
              <a:t>Case-A</a:t>
            </a:r>
            <a:endParaRPr kumimoji="1" lang="ja-JP" altLang="en-US" dirty="0"/>
          </a:p>
        </p:txBody>
      </p:sp>
      <p:sp>
        <p:nvSpPr>
          <p:cNvPr id="16" name="タイトル 1">
            <a:extLst>
              <a:ext uri="{FF2B5EF4-FFF2-40B4-BE49-F238E27FC236}">
                <a16:creationId xmlns:a16="http://schemas.microsoft.com/office/drawing/2014/main" id="{3905E59F-5BA8-4F06-884B-D6BC44F2EB56}"/>
              </a:ext>
            </a:extLst>
          </p:cNvPr>
          <p:cNvSpPr>
            <a:spLocks noGrp="1"/>
          </p:cNvSpPr>
          <p:nvPr>
            <p:ph type="title"/>
          </p:nvPr>
        </p:nvSpPr>
        <p:spPr>
          <a:xfrm>
            <a:off x="536528" y="0"/>
            <a:ext cx="8137476" cy="1064469"/>
          </a:xfrm>
        </p:spPr>
        <p:txBody>
          <a:bodyPr/>
          <a:lstStyle/>
          <a:p>
            <a:r>
              <a:rPr kumimoji="1" lang="ja-JP" altLang="en-US"/>
              <a:t>マスター タイトルの書式設定</a:t>
            </a:r>
          </a:p>
        </p:txBody>
      </p:sp>
      <p:sp>
        <p:nvSpPr>
          <p:cNvPr id="17" name="コンテンツ プレースホルダー 2">
            <a:extLst>
              <a:ext uri="{FF2B5EF4-FFF2-40B4-BE49-F238E27FC236}">
                <a16:creationId xmlns:a16="http://schemas.microsoft.com/office/drawing/2014/main" id="{42D79736-80FF-490A-BADF-6785B9F3AF08}"/>
              </a:ext>
            </a:extLst>
          </p:cNvPr>
          <p:cNvSpPr>
            <a:spLocks noGrp="1"/>
          </p:cNvSpPr>
          <p:nvPr>
            <p:ph idx="19" hasCustomPrompt="1"/>
          </p:nvPr>
        </p:nvSpPr>
        <p:spPr>
          <a:xfrm>
            <a:off x="5413223" y="5476564"/>
            <a:ext cx="1800000" cy="288000"/>
          </a:xfrm>
        </p:spPr>
        <p:txBody>
          <a:bodyPr>
            <a:noAutofit/>
          </a:bodyPr>
          <a:lstStyle>
            <a:lvl1pPr marL="0" indent="0" algn="ctr">
              <a:buNone/>
              <a:defRPr sz="1350" u="none"/>
            </a:lvl1pPr>
          </a:lstStyle>
          <a:p>
            <a:pPr lvl="0"/>
            <a:r>
              <a:rPr kumimoji="1" lang="en-US" altLang="ja-JP" dirty="0"/>
              <a:t>Case-A</a:t>
            </a:r>
            <a:endParaRPr kumimoji="1" lang="ja-JP" altLang="en-US" dirty="0"/>
          </a:p>
        </p:txBody>
      </p:sp>
      <p:sp>
        <p:nvSpPr>
          <p:cNvPr id="18" name="コンテンツ プレースホルダー 2">
            <a:extLst>
              <a:ext uri="{FF2B5EF4-FFF2-40B4-BE49-F238E27FC236}">
                <a16:creationId xmlns:a16="http://schemas.microsoft.com/office/drawing/2014/main" id="{82075520-0356-49A2-8FB3-A5E1DEE3A8C5}"/>
              </a:ext>
            </a:extLst>
          </p:cNvPr>
          <p:cNvSpPr>
            <a:spLocks noGrp="1"/>
          </p:cNvSpPr>
          <p:nvPr>
            <p:ph idx="20" hasCustomPrompt="1"/>
          </p:nvPr>
        </p:nvSpPr>
        <p:spPr>
          <a:xfrm>
            <a:off x="7213223" y="5476564"/>
            <a:ext cx="1800000" cy="288000"/>
          </a:xfrm>
        </p:spPr>
        <p:txBody>
          <a:bodyPr>
            <a:noAutofit/>
          </a:bodyPr>
          <a:lstStyle>
            <a:lvl1pPr marL="0" indent="0" algn="ctr">
              <a:buNone/>
              <a:defRPr sz="1350" u="none"/>
            </a:lvl1pPr>
          </a:lstStyle>
          <a:p>
            <a:pPr lvl="0"/>
            <a:r>
              <a:rPr kumimoji="1" lang="en-US" altLang="ja-JP" dirty="0"/>
              <a:t>Case-A</a:t>
            </a:r>
            <a:endParaRPr kumimoji="1" lang="ja-JP" altLang="en-US" dirty="0"/>
          </a:p>
        </p:txBody>
      </p:sp>
    </p:spTree>
    <p:extLst>
      <p:ext uri="{BB962C8B-B14F-4D97-AF65-F5344CB8AC3E}">
        <p14:creationId xmlns:p14="http://schemas.microsoft.com/office/powerpoint/2010/main" val="15912157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グラフ">
    <p:spTree>
      <p:nvGrpSpPr>
        <p:cNvPr id="1" name=""/>
        <p:cNvGrpSpPr/>
        <p:nvPr/>
      </p:nvGrpSpPr>
      <p:grpSpPr>
        <a:xfrm>
          <a:off x="0" y="0"/>
          <a:ext cx="0" cy="0"/>
          <a:chOff x="0" y="0"/>
          <a:chExt cx="0" cy="0"/>
        </a:xfrm>
      </p:grpSpPr>
      <p:sp>
        <p:nvSpPr>
          <p:cNvPr id="7" name="コンテンツ プレースホルダー 2">
            <a:extLst>
              <a:ext uri="{FF2B5EF4-FFF2-40B4-BE49-F238E27FC236}">
                <a16:creationId xmlns:a16="http://schemas.microsoft.com/office/drawing/2014/main" id="{B4804DEC-C668-439F-A359-E86410B5D519}"/>
              </a:ext>
            </a:extLst>
          </p:cNvPr>
          <p:cNvSpPr>
            <a:spLocks noGrp="1"/>
          </p:cNvSpPr>
          <p:nvPr>
            <p:ph idx="1" hasCustomPrompt="1"/>
          </p:nvPr>
        </p:nvSpPr>
        <p:spPr>
          <a:xfrm>
            <a:off x="281200" y="1629000"/>
            <a:ext cx="1291124" cy="365125"/>
          </a:xfrm>
        </p:spPr>
        <p:txBody>
          <a:bodyPr>
            <a:normAutofit/>
          </a:bodyPr>
          <a:lstStyle>
            <a:lvl1pPr marL="0" indent="0" algn="ctr">
              <a:buNone/>
              <a:defRPr sz="1350" u="sng"/>
            </a:lvl1pPr>
          </a:lstStyle>
          <a:p>
            <a:pPr lvl="0"/>
            <a:r>
              <a:rPr kumimoji="1" lang="en-US" altLang="ja-JP" dirty="0"/>
              <a:t>subtitle</a:t>
            </a:r>
            <a:endParaRPr kumimoji="1" lang="ja-JP" altLang="en-US" dirty="0"/>
          </a:p>
        </p:txBody>
      </p:sp>
      <p:sp>
        <p:nvSpPr>
          <p:cNvPr id="11" name="コンテンツ プレースホルダー 2">
            <a:extLst>
              <a:ext uri="{FF2B5EF4-FFF2-40B4-BE49-F238E27FC236}">
                <a16:creationId xmlns:a16="http://schemas.microsoft.com/office/drawing/2014/main" id="{924B742D-7AB0-4F5E-AA02-94315E2A4F62}"/>
              </a:ext>
            </a:extLst>
          </p:cNvPr>
          <p:cNvSpPr>
            <a:spLocks noGrp="1"/>
          </p:cNvSpPr>
          <p:nvPr>
            <p:ph idx="16" hasCustomPrompt="1"/>
          </p:nvPr>
        </p:nvSpPr>
        <p:spPr>
          <a:xfrm>
            <a:off x="281200" y="2327492"/>
            <a:ext cx="3332023" cy="365125"/>
          </a:xfrm>
        </p:spPr>
        <p:txBody>
          <a:bodyPr>
            <a:noAutofit/>
          </a:bodyPr>
          <a:lstStyle>
            <a:lvl1pPr marL="0" indent="0" algn="l">
              <a:buNone/>
              <a:defRPr sz="1500" u="none"/>
            </a:lvl1pPr>
          </a:lstStyle>
          <a:p>
            <a:pPr lvl="0"/>
            <a:r>
              <a:rPr kumimoji="1" lang="ja-JP" altLang="en-US" dirty="0"/>
              <a:t>・結果</a:t>
            </a:r>
          </a:p>
        </p:txBody>
      </p:sp>
      <p:sp>
        <p:nvSpPr>
          <p:cNvPr id="16" name="タイトル 1">
            <a:extLst>
              <a:ext uri="{FF2B5EF4-FFF2-40B4-BE49-F238E27FC236}">
                <a16:creationId xmlns:a16="http://schemas.microsoft.com/office/drawing/2014/main" id="{3905E59F-5BA8-4F06-884B-D6BC44F2EB56}"/>
              </a:ext>
            </a:extLst>
          </p:cNvPr>
          <p:cNvSpPr>
            <a:spLocks noGrp="1"/>
          </p:cNvSpPr>
          <p:nvPr>
            <p:ph type="title"/>
          </p:nvPr>
        </p:nvSpPr>
        <p:spPr>
          <a:xfrm>
            <a:off x="536528" y="0"/>
            <a:ext cx="8137476" cy="1064469"/>
          </a:xfrm>
        </p:spPr>
        <p:txBody>
          <a:bodyPr/>
          <a:lstStyle/>
          <a:p>
            <a:r>
              <a:rPr kumimoji="1" lang="ja-JP" altLang="en-US"/>
              <a:t>マスター タイトルの書式設定</a:t>
            </a:r>
          </a:p>
        </p:txBody>
      </p:sp>
      <p:sp>
        <p:nvSpPr>
          <p:cNvPr id="9" name="正方形/長方形 8">
            <a:extLst>
              <a:ext uri="{FF2B5EF4-FFF2-40B4-BE49-F238E27FC236}">
                <a16:creationId xmlns:a16="http://schemas.microsoft.com/office/drawing/2014/main" id="{3E3900AF-8FD3-44E4-8D61-D4D8EB76AC11}"/>
              </a:ext>
            </a:extLst>
          </p:cNvPr>
          <p:cNvSpPr/>
          <p:nvPr userDrawn="1"/>
        </p:nvSpPr>
        <p:spPr>
          <a:xfrm>
            <a:off x="3613223" y="1629000"/>
            <a:ext cx="5400000" cy="3600000"/>
          </a:xfrm>
          <a:prstGeom prst="rect">
            <a:avLst/>
          </a:prstGeom>
          <a:noFill/>
          <a:ln w="190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Tree>
    <p:extLst>
      <p:ext uri="{BB962C8B-B14F-4D97-AF65-F5344CB8AC3E}">
        <p14:creationId xmlns:p14="http://schemas.microsoft.com/office/powerpoint/2010/main" val="32215686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なんでも挿入">
    <p:spTree>
      <p:nvGrpSpPr>
        <p:cNvPr id="1" name=""/>
        <p:cNvGrpSpPr/>
        <p:nvPr/>
      </p:nvGrpSpPr>
      <p:grpSpPr>
        <a:xfrm>
          <a:off x="0" y="0"/>
          <a:ext cx="0" cy="0"/>
          <a:chOff x="0" y="0"/>
          <a:chExt cx="0" cy="0"/>
        </a:xfrm>
      </p:grpSpPr>
      <p:sp>
        <p:nvSpPr>
          <p:cNvPr id="7" name="コンテンツ プレースホルダー 2">
            <a:extLst>
              <a:ext uri="{FF2B5EF4-FFF2-40B4-BE49-F238E27FC236}">
                <a16:creationId xmlns:a16="http://schemas.microsoft.com/office/drawing/2014/main" id="{B4804DEC-C668-439F-A359-E86410B5D519}"/>
              </a:ext>
            </a:extLst>
          </p:cNvPr>
          <p:cNvSpPr>
            <a:spLocks noGrp="1"/>
          </p:cNvSpPr>
          <p:nvPr>
            <p:ph idx="1" hasCustomPrompt="1"/>
          </p:nvPr>
        </p:nvSpPr>
        <p:spPr>
          <a:xfrm>
            <a:off x="281200" y="1531341"/>
            <a:ext cx="1383122" cy="365125"/>
          </a:xfrm>
        </p:spPr>
        <p:txBody>
          <a:bodyPr>
            <a:normAutofit/>
          </a:bodyPr>
          <a:lstStyle>
            <a:lvl1pPr marL="0" indent="0" algn="ctr">
              <a:buNone/>
              <a:defRPr sz="1350" u="sng"/>
            </a:lvl1pPr>
          </a:lstStyle>
          <a:p>
            <a:pPr lvl="0"/>
            <a:r>
              <a:rPr kumimoji="1" lang="en-US" altLang="ja-JP" dirty="0"/>
              <a:t>subtitle</a:t>
            </a:r>
            <a:endParaRPr kumimoji="1" lang="ja-JP" altLang="en-US" dirty="0"/>
          </a:p>
        </p:txBody>
      </p:sp>
      <p:sp>
        <p:nvSpPr>
          <p:cNvPr id="17" name="正方形/長方形 16">
            <a:extLst>
              <a:ext uri="{FF2B5EF4-FFF2-40B4-BE49-F238E27FC236}">
                <a16:creationId xmlns:a16="http://schemas.microsoft.com/office/drawing/2014/main" id="{ABB92E8C-5455-4982-8A01-AFB982AC1D37}"/>
              </a:ext>
            </a:extLst>
          </p:cNvPr>
          <p:cNvSpPr/>
          <p:nvPr userDrawn="1"/>
        </p:nvSpPr>
        <p:spPr>
          <a:xfrm>
            <a:off x="4182941" y="1531341"/>
            <a:ext cx="5040000" cy="3780000"/>
          </a:xfrm>
          <a:prstGeom prst="rect">
            <a:avLst/>
          </a:prstGeom>
          <a:noFill/>
          <a:ln w="190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16" name="コンテンツ プレースホルダー 2">
            <a:extLst>
              <a:ext uri="{FF2B5EF4-FFF2-40B4-BE49-F238E27FC236}">
                <a16:creationId xmlns:a16="http://schemas.microsoft.com/office/drawing/2014/main" id="{C8E18000-594C-4C91-8EFC-4500000EB093}"/>
              </a:ext>
            </a:extLst>
          </p:cNvPr>
          <p:cNvSpPr>
            <a:spLocks noGrp="1"/>
          </p:cNvSpPr>
          <p:nvPr>
            <p:ph idx="16" hasCustomPrompt="1"/>
          </p:nvPr>
        </p:nvSpPr>
        <p:spPr>
          <a:xfrm>
            <a:off x="281200" y="2327492"/>
            <a:ext cx="3599426" cy="365125"/>
          </a:xfrm>
        </p:spPr>
        <p:txBody>
          <a:bodyPr>
            <a:noAutofit/>
          </a:bodyPr>
          <a:lstStyle>
            <a:lvl1pPr marL="0" indent="0" algn="l">
              <a:buNone/>
              <a:defRPr sz="1500" u="none"/>
            </a:lvl1pPr>
          </a:lstStyle>
          <a:p>
            <a:pPr lvl="0"/>
            <a:r>
              <a:rPr kumimoji="1" lang="ja-JP" altLang="en-US" dirty="0"/>
              <a:t>・結果</a:t>
            </a:r>
          </a:p>
        </p:txBody>
      </p:sp>
      <p:sp>
        <p:nvSpPr>
          <p:cNvPr id="10" name="タイトル 1">
            <a:extLst>
              <a:ext uri="{FF2B5EF4-FFF2-40B4-BE49-F238E27FC236}">
                <a16:creationId xmlns:a16="http://schemas.microsoft.com/office/drawing/2014/main" id="{99214F0E-6510-4DC2-8AAC-5ED69F1CCA33}"/>
              </a:ext>
            </a:extLst>
          </p:cNvPr>
          <p:cNvSpPr>
            <a:spLocks noGrp="1"/>
          </p:cNvSpPr>
          <p:nvPr>
            <p:ph type="title"/>
          </p:nvPr>
        </p:nvSpPr>
        <p:spPr>
          <a:xfrm>
            <a:off x="536528" y="0"/>
            <a:ext cx="8137476" cy="1064469"/>
          </a:xfrm>
        </p:spPr>
        <p:txBody>
          <a:bodyPr/>
          <a:lstStyle/>
          <a:p>
            <a:r>
              <a:rPr kumimoji="1" lang="ja-JP" altLang="en-US"/>
              <a:t>マスター タイトルの書式設定</a:t>
            </a:r>
          </a:p>
        </p:txBody>
      </p:sp>
    </p:spTree>
    <p:extLst>
      <p:ext uri="{BB962C8B-B14F-4D97-AF65-F5344CB8AC3E}">
        <p14:creationId xmlns:p14="http://schemas.microsoft.com/office/powerpoint/2010/main" val="230081159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3.xml"/></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6.xml"/><Relationship Id="rId7" Type="http://schemas.openxmlformats.org/officeDocument/2006/relationships/theme" Target="../theme/theme3.xml"/><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slideLayout" Target="../slideLayouts/slideLayout9.xml"/><Relationship Id="rId5" Type="http://schemas.openxmlformats.org/officeDocument/2006/relationships/slideLayout" Target="../slideLayouts/slideLayout8.xml"/><Relationship Id="rId4"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3" name="スライド番号プレースホルダー 5">
            <a:extLst>
              <a:ext uri="{FF2B5EF4-FFF2-40B4-BE49-F238E27FC236}">
                <a16:creationId xmlns:a16="http://schemas.microsoft.com/office/drawing/2014/main" id="{FD287141-24EE-4975-925C-3C0AA50878FC}"/>
              </a:ext>
            </a:extLst>
          </p:cNvPr>
          <p:cNvSpPr>
            <a:spLocks noGrp="1"/>
          </p:cNvSpPr>
          <p:nvPr>
            <p:ph type="sldNum" sz="quarter" idx="4"/>
          </p:nvPr>
        </p:nvSpPr>
        <p:spPr>
          <a:xfrm>
            <a:off x="6952826" y="6378124"/>
            <a:ext cx="2057400" cy="365125"/>
          </a:xfrm>
          <a:prstGeom prst="rect">
            <a:avLst/>
          </a:prstGeom>
        </p:spPr>
        <p:txBody>
          <a:bodyPr vert="horz" lIns="91440" tIns="45720" rIns="91440" bIns="45720" rtlCol="0" anchor="b"/>
          <a:lstStyle>
            <a:lvl1pPr algn="r">
              <a:lnSpc>
                <a:spcPct val="100000"/>
              </a:lnSpc>
              <a:defRPr sz="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fld id="{B63654C5-1636-4F20-A03F-ECD4CCF9462E}" type="slidenum">
              <a:rPr lang="ja-JP" altLang="en-US" smtClean="0"/>
              <a:pPr/>
              <a:t>‹#›</a:t>
            </a:fld>
            <a:endParaRPr lang="ja-JP" altLang="en-US" dirty="0"/>
          </a:p>
        </p:txBody>
      </p:sp>
      <p:pic>
        <p:nvPicPr>
          <p:cNvPr id="14" name="図 13">
            <a:extLst>
              <a:ext uri="{FF2B5EF4-FFF2-40B4-BE49-F238E27FC236}">
                <a16:creationId xmlns:a16="http://schemas.microsoft.com/office/drawing/2014/main" id="{D2B42B31-D39F-4E24-813F-894C34A57C42}"/>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33774" y="6342913"/>
            <a:ext cx="360000" cy="415760"/>
          </a:xfrm>
          <a:prstGeom prst="rect">
            <a:avLst/>
          </a:prstGeom>
        </p:spPr>
      </p:pic>
      <p:sp>
        <p:nvSpPr>
          <p:cNvPr id="8" name="フッター プレースホルダー 4">
            <a:extLst>
              <a:ext uri="{FF2B5EF4-FFF2-40B4-BE49-F238E27FC236}">
                <a16:creationId xmlns:a16="http://schemas.microsoft.com/office/drawing/2014/main" id="{0950BFC0-65BB-4E18-9910-87AB6876922E}"/>
              </a:ext>
            </a:extLst>
          </p:cNvPr>
          <p:cNvSpPr txBox="1">
            <a:spLocks/>
          </p:cNvSpPr>
          <p:nvPr userDrawn="1"/>
        </p:nvSpPr>
        <p:spPr>
          <a:xfrm>
            <a:off x="536529" y="6256122"/>
            <a:ext cx="5293820" cy="601878"/>
          </a:xfrm>
          <a:prstGeom prst="rect">
            <a:avLst/>
          </a:prstGeom>
        </p:spPr>
        <p:txBody>
          <a:bodyPr vert="horz" lIns="91440" tIns="45720" rIns="91440" bIns="45720" rtlCol="0" anchor="ctr"/>
          <a:lstStyle>
            <a:defPPr>
              <a:defRPr lang="ja-JP"/>
            </a:defPPr>
            <a:lvl1pPr marL="0" algn="l" defTabSz="914400" rtl="0" eaLnBrk="1" latinLnBrk="0" hangingPunct="1">
              <a:defRPr kumimoji="1" sz="900" kern="1200">
                <a:solidFill>
                  <a:schemeClr val="bg1"/>
                </a:solidFill>
                <a:latin typeface="メイリオ" panose="020B0604030504040204" pitchFamily="50" charset="-128"/>
                <a:ea typeface="メイリオ" panose="020B0604030504040204" pitchFamily="50" charset="-128"/>
                <a:cs typeface="メイリオ" panose="020B0604030504040204" pitchFamily="50" charset="-128"/>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l"/>
            <a:r>
              <a:rPr lang="en-US" altLang="ja-JP" sz="1050" dirty="0">
                <a:solidFill>
                  <a:schemeClr val="tx1"/>
                </a:solidFill>
                <a:uFill>
                  <a:solidFill>
                    <a:srgbClr val="FF695E"/>
                  </a:solidFill>
                </a:uFill>
                <a:latin typeface="Arial" panose="020B0604020202020204" pitchFamily="34" charset="0"/>
                <a:cs typeface="Arial" panose="020B0604020202020204" pitchFamily="34" charset="0"/>
              </a:rPr>
              <a:t>6-f</a:t>
            </a:r>
          </a:p>
          <a:p>
            <a:pPr algn="l"/>
            <a:r>
              <a:rPr lang="ja-JP" altLang="en-US" sz="1050" dirty="0">
                <a:solidFill>
                  <a:schemeClr val="tx1"/>
                </a:solidFill>
                <a:uFill>
                  <a:solidFill>
                    <a:srgbClr val="FF695E"/>
                  </a:solidFill>
                </a:uFill>
                <a:latin typeface="Arial" panose="020B0604020202020204" pitchFamily="34" charset="0"/>
                <a:cs typeface="Arial" panose="020B0604020202020204" pitchFamily="34" charset="0"/>
              </a:rPr>
              <a:t>数値シミュレーションによる粉末金型充填における影響</a:t>
            </a:r>
            <a:endParaRPr lang="en-US" altLang="ja-JP" sz="1050" dirty="0">
              <a:solidFill>
                <a:schemeClr val="tx1"/>
              </a:solidFill>
              <a:uFill>
                <a:solidFill>
                  <a:srgbClr val="FF695E"/>
                </a:solidFill>
              </a:uFill>
              <a:latin typeface="Arial" panose="020B0604020202020204" pitchFamily="34" charset="0"/>
              <a:cs typeface="Arial" panose="020B0604020202020204" pitchFamily="34" charset="0"/>
            </a:endParaRPr>
          </a:p>
          <a:p>
            <a:pPr algn="l"/>
            <a:r>
              <a:rPr lang="ja-JP" altLang="en-US" sz="1050" dirty="0">
                <a:solidFill>
                  <a:schemeClr val="tx1"/>
                </a:solidFill>
                <a:uFill>
                  <a:solidFill>
                    <a:srgbClr val="FF695E"/>
                  </a:solidFill>
                </a:uFill>
                <a:latin typeface="Arial" panose="020B0604020202020204" pitchFamily="34" charset="0"/>
                <a:cs typeface="Arial" panose="020B0604020202020204" pitchFamily="34" charset="0"/>
              </a:rPr>
              <a:t>吉田昂生</a:t>
            </a:r>
            <a:r>
              <a:rPr lang="ja-JP" altLang="en-US" sz="1050" baseline="0" dirty="0">
                <a:solidFill>
                  <a:schemeClr val="tx1"/>
                </a:solidFill>
                <a:uFill>
                  <a:solidFill>
                    <a:srgbClr val="FF695E"/>
                  </a:solidFill>
                </a:uFill>
                <a:latin typeface="Arial" panose="020B0604020202020204" pitchFamily="34" charset="0"/>
                <a:cs typeface="Arial" panose="020B0604020202020204" pitchFamily="34" charset="0"/>
              </a:rPr>
              <a:t>　森勇稀　高畑和弥　酒井幹夫</a:t>
            </a:r>
            <a:endParaRPr lang="en-US" altLang="ja-JP" sz="1050" dirty="0">
              <a:solidFill>
                <a:schemeClr val="tx1"/>
              </a:solidFill>
              <a:uFill>
                <a:solidFill>
                  <a:srgbClr val="FF695E"/>
                </a:solidFill>
              </a:uFill>
              <a:latin typeface="Arial" panose="020B0604020202020204" pitchFamily="34" charset="0"/>
              <a:cs typeface="Arial" panose="020B0604020202020204" pitchFamily="34" charset="0"/>
            </a:endParaRPr>
          </a:p>
        </p:txBody>
      </p:sp>
      <p:cxnSp>
        <p:nvCxnSpPr>
          <p:cNvPr id="11" name="直線コネクタ 10"/>
          <p:cNvCxnSpPr/>
          <p:nvPr userDrawn="1"/>
        </p:nvCxnSpPr>
        <p:spPr>
          <a:xfrm>
            <a:off x="0" y="6256122"/>
            <a:ext cx="9144000" cy="0"/>
          </a:xfrm>
          <a:prstGeom prst="line">
            <a:avLst/>
          </a:prstGeom>
          <a:ln w="28575">
            <a:solidFill>
              <a:srgbClr val="3F97A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3693918"/>
      </p:ext>
    </p:extLst>
  </p:cSld>
  <p:clrMap bg1="lt1" tx1="dk1" bg2="lt2" tx2="dk2" accent1="accent1" accent2="accent2" accent3="accent3" accent4="accent4" accent5="accent5" accent6="accent6" hlink="hlink" folHlink="folHlink"/>
  <p:sldLayoutIdLst>
    <p:sldLayoutId id="2147483670" r:id="rId1"/>
    <p:sldLayoutId id="2147483673" r:id="rId2"/>
  </p:sldLayoutIdLst>
  <p:hf hdr="0" dt="0"/>
  <p:txStyles>
    <p:titleStyle>
      <a:lvl1pPr algn="l" defTabSz="685783" rtl="0" eaLnBrk="1" latinLnBrk="0" hangingPunct="1">
        <a:lnSpc>
          <a:spcPct val="150000"/>
        </a:lnSpc>
        <a:spcBef>
          <a:spcPct val="0"/>
        </a:spcBef>
        <a:buNone/>
        <a:defRPr kumimoji="1" sz="33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p:titleStyle>
    <p:bodyStyle>
      <a:lvl1pPr marL="171446" indent="-171446" algn="l" defTabSz="685783" rtl="0" eaLnBrk="1" latinLnBrk="0" hangingPunct="1">
        <a:lnSpc>
          <a:spcPct val="90000"/>
        </a:lnSpc>
        <a:spcBef>
          <a:spcPts val="750"/>
        </a:spcBef>
        <a:buFont typeface="Arial" panose="020B0604020202020204" pitchFamily="34" charset="0"/>
        <a:buChar char="•"/>
        <a:defRPr kumimoji="1" sz="21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514337" indent="-171446" algn="l" defTabSz="685783" rtl="0" eaLnBrk="1" latinLnBrk="0" hangingPunct="1">
        <a:lnSpc>
          <a:spcPct val="90000"/>
        </a:lnSpc>
        <a:spcBef>
          <a:spcPts val="375"/>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857228" indent="-171446" algn="l" defTabSz="685783" rtl="0" eaLnBrk="1" latinLnBrk="0" hangingPunct="1">
        <a:lnSpc>
          <a:spcPct val="90000"/>
        </a:lnSpc>
        <a:spcBef>
          <a:spcPts val="375"/>
        </a:spcBef>
        <a:buFont typeface="Arial" panose="020B0604020202020204" pitchFamily="34" charset="0"/>
        <a:buChar char="•"/>
        <a:defRPr kumimoji="1" sz="15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200120"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1543012"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1885903"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p:bodyStyle>
    <p:otherStyle>
      <a:defPPr>
        <a:defRPr lang="ja-JP"/>
      </a:defPPr>
      <a:lvl1pPr marL="0" algn="l" defTabSz="685783" rtl="0" eaLnBrk="1" latinLnBrk="0" hangingPunct="1">
        <a:defRPr kumimoji="1" sz="1350" kern="1200">
          <a:solidFill>
            <a:schemeClr val="tx1"/>
          </a:solidFill>
          <a:latin typeface="+mn-lt"/>
          <a:ea typeface="+mn-ea"/>
          <a:cs typeface="+mn-cs"/>
        </a:defRPr>
      </a:lvl1pPr>
      <a:lvl2pPr marL="342892" algn="l" defTabSz="685783" rtl="0" eaLnBrk="1" latinLnBrk="0" hangingPunct="1">
        <a:defRPr kumimoji="1" sz="1350" kern="1200">
          <a:solidFill>
            <a:schemeClr val="tx1"/>
          </a:solidFill>
          <a:latin typeface="+mn-lt"/>
          <a:ea typeface="+mn-ea"/>
          <a:cs typeface="+mn-cs"/>
        </a:defRPr>
      </a:lvl2pPr>
      <a:lvl3pPr marL="685783" algn="l" defTabSz="685783" rtl="0" eaLnBrk="1" latinLnBrk="0" hangingPunct="1">
        <a:defRPr kumimoji="1" sz="1350" kern="1200">
          <a:solidFill>
            <a:schemeClr val="tx1"/>
          </a:solidFill>
          <a:latin typeface="+mn-lt"/>
          <a:ea typeface="+mn-ea"/>
          <a:cs typeface="+mn-cs"/>
        </a:defRPr>
      </a:lvl3pPr>
      <a:lvl4pPr marL="1028675" algn="l" defTabSz="685783" rtl="0" eaLnBrk="1" latinLnBrk="0" hangingPunct="1">
        <a:defRPr kumimoji="1" sz="1350" kern="1200">
          <a:solidFill>
            <a:schemeClr val="tx1"/>
          </a:solidFill>
          <a:latin typeface="+mn-lt"/>
          <a:ea typeface="+mn-ea"/>
          <a:cs typeface="+mn-cs"/>
        </a:defRPr>
      </a:lvl4pPr>
      <a:lvl5pPr marL="1371566" algn="l" defTabSz="685783" rtl="0" eaLnBrk="1" latinLnBrk="0" hangingPunct="1">
        <a:defRPr kumimoji="1" sz="1350" kern="1200">
          <a:solidFill>
            <a:schemeClr val="tx1"/>
          </a:solidFill>
          <a:latin typeface="+mn-lt"/>
          <a:ea typeface="+mn-ea"/>
          <a:cs typeface="+mn-cs"/>
        </a:defRPr>
      </a:lvl5pPr>
      <a:lvl6pPr marL="1714457" algn="l" defTabSz="685783" rtl="0" eaLnBrk="1" latinLnBrk="0" hangingPunct="1">
        <a:defRPr kumimoji="1" sz="1350" kern="1200">
          <a:solidFill>
            <a:schemeClr val="tx1"/>
          </a:solidFill>
          <a:latin typeface="+mn-lt"/>
          <a:ea typeface="+mn-ea"/>
          <a:cs typeface="+mn-cs"/>
        </a:defRPr>
      </a:lvl6pPr>
      <a:lvl7pPr marL="2057348" algn="l" defTabSz="685783" rtl="0" eaLnBrk="1" latinLnBrk="0" hangingPunct="1">
        <a:defRPr kumimoji="1" sz="1350" kern="1200">
          <a:solidFill>
            <a:schemeClr val="tx1"/>
          </a:solidFill>
          <a:latin typeface="+mn-lt"/>
          <a:ea typeface="+mn-ea"/>
          <a:cs typeface="+mn-cs"/>
        </a:defRPr>
      </a:lvl7pPr>
      <a:lvl8pPr marL="2400240" algn="l" defTabSz="685783" rtl="0" eaLnBrk="1" latinLnBrk="0" hangingPunct="1">
        <a:defRPr kumimoji="1" sz="1350" kern="1200">
          <a:solidFill>
            <a:schemeClr val="tx1"/>
          </a:solidFill>
          <a:latin typeface="+mn-lt"/>
          <a:ea typeface="+mn-ea"/>
          <a:cs typeface="+mn-cs"/>
        </a:defRPr>
      </a:lvl8pPr>
      <a:lvl9pPr marL="2743132" algn="l" defTabSz="685783" rtl="0" eaLnBrk="1" latinLnBrk="0" hangingPunct="1">
        <a:defRPr kumimoji="1"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2226102"/>
      </p:ext>
    </p:extLst>
  </p:cSld>
  <p:clrMap bg1="lt1" tx1="dk1" bg2="lt2" tx2="dk2" accent1="accent1" accent2="accent2" accent3="accent3" accent4="accent4" accent5="accent5" accent6="accent6" hlink="hlink" folHlink="folHlink"/>
  <p:sldLayoutIdLst>
    <p:sldLayoutId id="2147483714" r:id="rId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 name="フッター プレースホルダー 4">
            <a:extLst>
              <a:ext uri="{FF2B5EF4-FFF2-40B4-BE49-F238E27FC236}">
                <a16:creationId xmlns:a16="http://schemas.microsoft.com/office/drawing/2014/main" id="{0950BFC0-65BB-4E18-9910-87AB6876922E}"/>
              </a:ext>
            </a:extLst>
          </p:cNvPr>
          <p:cNvSpPr txBox="1">
            <a:spLocks/>
          </p:cNvSpPr>
          <p:nvPr userDrawn="1"/>
        </p:nvSpPr>
        <p:spPr>
          <a:xfrm>
            <a:off x="536529" y="6256122"/>
            <a:ext cx="5293820" cy="601878"/>
          </a:xfrm>
          <a:prstGeom prst="rect">
            <a:avLst/>
          </a:prstGeom>
        </p:spPr>
        <p:txBody>
          <a:bodyPr vert="horz" lIns="91440" tIns="45720" rIns="91440" bIns="45720" rtlCol="0" anchor="ctr"/>
          <a:lstStyle>
            <a:defPPr>
              <a:defRPr lang="ja-JP"/>
            </a:defPPr>
            <a:lvl1pPr marL="0" algn="l" defTabSz="914400" rtl="0" eaLnBrk="1" latinLnBrk="0" hangingPunct="1">
              <a:defRPr kumimoji="1" sz="900" kern="1200">
                <a:solidFill>
                  <a:schemeClr val="bg1"/>
                </a:solidFill>
                <a:latin typeface="メイリオ" panose="020B0604030504040204" pitchFamily="50" charset="-128"/>
                <a:ea typeface="メイリオ" panose="020B0604030504040204" pitchFamily="50" charset="-128"/>
                <a:cs typeface="メイリオ" panose="020B0604030504040204" pitchFamily="50" charset="-128"/>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l"/>
            <a:r>
              <a:rPr lang="en-US" altLang="ja-JP" sz="1050" dirty="0">
                <a:solidFill>
                  <a:schemeClr val="tx1"/>
                </a:solidFill>
                <a:uFill>
                  <a:solidFill>
                    <a:srgbClr val="FF695E"/>
                  </a:solidFill>
                </a:uFill>
                <a:latin typeface="Arial" panose="020B0604020202020204" pitchFamily="34" charset="0"/>
                <a:cs typeface="Arial" panose="020B0604020202020204" pitchFamily="34" charset="0"/>
              </a:rPr>
              <a:t>6-f</a:t>
            </a:r>
          </a:p>
          <a:p>
            <a:pPr algn="l"/>
            <a:r>
              <a:rPr lang="ja-JP" altLang="en-US" sz="1050" dirty="0">
                <a:solidFill>
                  <a:schemeClr val="tx1"/>
                </a:solidFill>
                <a:uFill>
                  <a:solidFill>
                    <a:srgbClr val="FF695E"/>
                  </a:solidFill>
                </a:uFill>
                <a:latin typeface="Arial" panose="020B0604020202020204" pitchFamily="34" charset="0"/>
                <a:cs typeface="Arial" panose="020B0604020202020204" pitchFamily="34" charset="0"/>
              </a:rPr>
              <a:t>数値シミュレーションによる粉末金型充填における影響</a:t>
            </a:r>
            <a:endParaRPr lang="en-US" altLang="ja-JP" sz="1050" dirty="0">
              <a:solidFill>
                <a:schemeClr val="tx1"/>
              </a:solidFill>
              <a:uFill>
                <a:solidFill>
                  <a:srgbClr val="FF695E"/>
                </a:solidFill>
              </a:uFill>
              <a:latin typeface="Arial" panose="020B0604020202020204" pitchFamily="34" charset="0"/>
              <a:cs typeface="Arial" panose="020B0604020202020204" pitchFamily="34" charset="0"/>
            </a:endParaRPr>
          </a:p>
          <a:p>
            <a:pPr algn="l"/>
            <a:r>
              <a:rPr lang="ja-JP" altLang="en-US" sz="1050" dirty="0">
                <a:solidFill>
                  <a:schemeClr val="tx1"/>
                </a:solidFill>
                <a:uFill>
                  <a:solidFill>
                    <a:srgbClr val="FF695E"/>
                  </a:solidFill>
                </a:uFill>
                <a:latin typeface="Arial" panose="020B0604020202020204" pitchFamily="34" charset="0"/>
                <a:cs typeface="Arial" panose="020B0604020202020204" pitchFamily="34" charset="0"/>
              </a:rPr>
              <a:t>吉田昂生</a:t>
            </a:r>
            <a:r>
              <a:rPr lang="ja-JP" altLang="en-US" sz="1050" baseline="0" dirty="0">
                <a:solidFill>
                  <a:schemeClr val="tx1"/>
                </a:solidFill>
                <a:uFill>
                  <a:solidFill>
                    <a:srgbClr val="FF695E"/>
                  </a:solidFill>
                </a:uFill>
                <a:latin typeface="Arial" panose="020B0604020202020204" pitchFamily="34" charset="0"/>
                <a:cs typeface="Arial" panose="020B0604020202020204" pitchFamily="34" charset="0"/>
              </a:rPr>
              <a:t>　森勇稀　高畑和弥　酒井幹夫</a:t>
            </a:r>
            <a:endParaRPr lang="en-US" altLang="ja-JP" sz="1050" dirty="0">
              <a:solidFill>
                <a:schemeClr val="tx1"/>
              </a:solidFill>
              <a:uFill>
                <a:solidFill>
                  <a:srgbClr val="FF695E"/>
                </a:solidFill>
              </a:uFill>
              <a:latin typeface="Arial" panose="020B0604020202020204" pitchFamily="34" charset="0"/>
              <a:cs typeface="Arial" panose="020B0604020202020204" pitchFamily="34" charset="0"/>
            </a:endParaRPr>
          </a:p>
        </p:txBody>
      </p:sp>
      <p:sp>
        <p:nvSpPr>
          <p:cNvPr id="2" name="Title Placeholder 1"/>
          <p:cNvSpPr>
            <a:spLocks noGrp="1"/>
          </p:cNvSpPr>
          <p:nvPr>
            <p:ph type="title"/>
          </p:nvPr>
        </p:nvSpPr>
        <p:spPr>
          <a:xfrm>
            <a:off x="0" y="3773"/>
            <a:ext cx="7886700" cy="811289"/>
          </a:xfrm>
          <a:prstGeom prst="rect">
            <a:avLst/>
          </a:prstGeom>
        </p:spPr>
        <p:txBody>
          <a:bodyPr vert="horz" lIns="91440" tIns="45720" rIns="91440" bIns="45720" rtlCol="0" anchor="b">
            <a:normAutofit/>
          </a:bodyPr>
          <a:lstStyle/>
          <a:p>
            <a:r>
              <a:rPr lang="ja-JP" altLang="en-US" dirty="0"/>
              <a:t>マスター タイトルの書式設定</a:t>
            </a:r>
            <a:endParaRPr lang="en-US" dirty="0"/>
          </a:p>
        </p:txBody>
      </p:sp>
      <p:sp>
        <p:nvSpPr>
          <p:cNvPr id="3" name="Text Placeholder 2"/>
          <p:cNvSpPr>
            <a:spLocks noGrp="1"/>
          </p:cNvSpPr>
          <p:nvPr>
            <p:ph type="body" idx="1"/>
          </p:nvPr>
        </p:nvSpPr>
        <p:spPr>
          <a:xfrm>
            <a:off x="437726" y="1442193"/>
            <a:ext cx="7886700" cy="4351338"/>
          </a:xfrm>
          <a:prstGeom prst="rect">
            <a:avLst/>
          </a:prstGeom>
        </p:spPr>
        <p:txBody>
          <a:bodyPr vert="horz" lIns="91440" tIns="45720" rIns="91440" bIns="45720" rtlCol="0">
            <a:normAutofit/>
          </a:body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
        <p:nvSpPr>
          <p:cNvPr id="9" name="正方形/長方形 8">
            <a:extLst>
              <a:ext uri="{FF2B5EF4-FFF2-40B4-BE49-F238E27FC236}">
                <a16:creationId xmlns:a16="http://schemas.microsoft.com/office/drawing/2014/main" id="{7B8703B5-2D04-43C7-A223-FDDD8352EC43}"/>
              </a:ext>
            </a:extLst>
          </p:cNvPr>
          <p:cNvSpPr/>
          <p:nvPr userDrawn="1"/>
        </p:nvSpPr>
        <p:spPr>
          <a:xfrm>
            <a:off x="0" y="797062"/>
            <a:ext cx="9144000" cy="36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pic>
        <p:nvPicPr>
          <p:cNvPr id="11" name="図 10">
            <a:extLst>
              <a:ext uri="{FF2B5EF4-FFF2-40B4-BE49-F238E27FC236}">
                <a16:creationId xmlns:a16="http://schemas.microsoft.com/office/drawing/2014/main" id="{B1D9C13C-A386-4B77-95CF-F487CF490D0B}"/>
              </a:ext>
            </a:extLst>
          </p:cNvPr>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133774" y="6342913"/>
            <a:ext cx="360000" cy="415760"/>
          </a:xfrm>
          <a:prstGeom prst="rect">
            <a:avLst/>
          </a:prstGeom>
        </p:spPr>
      </p:pic>
      <p:sp>
        <p:nvSpPr>
          <p:cNvPr id="12" name="スライド番号プレースホルダー 5">
            <a:extLst>
              <a:ext uri="{FF2B5EF4-FFF2-40B4-BE49-F238E27FC236}">
                <a16:creationId xmlns:a16="http://schemas.microsoft.com/office/drawing/2014/main" id="{FD287141-24EE-4975-925C-3C0AA50878FC}"/>
              </a:ext>
            </a:extLst>
          </p:cNvPr>
          <p:cNvSpPr txBox="1">
            <a:spLocks/>
          </p:cNvSpPr>
          <p:nvPr userDrawn="1"/>
        </p:nvSpPr>
        <p:spPr>
          <a:xfrm>
            <a:off x="6952826" y="6378124"/>
            <a:ext cx="2057400" cy="365125"/>
          </a:xfrm>
          <a:prstGeom prst="rect">
            <a:avLst/>
          </a:prstGeom>
        </p:spPr>
        <p:txBody>
          <a:bodyPr vert="horz" lIns="91440" tIns="45720" rIns="91440" bIns="45720" rtlCol="0" anchor="b"/>
          <a:lstStyle>
            <a:defPPr>
              <a:defRPr lang="ja-JP"/>
            </a:defPPr>
            <a:lvl1pPr marL="0" algn="r" defTabSz="914400" rtl="0" eaLnBrk="1" latinLnBrk="0" hangingPunct="1">
              <a:lnSpc>
                <a:spcPct val="100000"/>
              </a:lnSpc>
              <a:defRPr kumimoji="1" sz="1200" kern="1200">
                <a:solidFill>
                  <a:schemeClr val="bg1"/>
                </a:solidFill>
                <a:latin typeface="メイリオ" panose="020B0604030504040204" pitchFamily="50" charset="-128"/>
                <a:ea typeface="メイリオ" panose="020B0604030504040204" pitchFamily="50" charset="-128"/>
                <a:cs typeface="メイリオ" panose="020B0604030504040204" pitchFamily="50" charset="-128"/>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B63654C5-1636-4F20-A03F-ECD4CCF9462E}" type="slidenum">
              <a:rPr lang="ja-JP" altLang="en-US" smtClean="0">
                <a:solidFill>
                  <a:schemeClr val="tx1"/>
                </a:solidFill>
              </a:rPr>
              <a:pPr/>
              <a:t>‹#›</a:t>
            </a:fld>
            <a:endParaRPr lang="ja-JP" altLang="en-US" dirty="0">
              <a:solidFill>
                <a:schemeClr val="tx1"/>
              </a:solidFill>
            </a:endParaRPr>
          </a:p>
        </p:txBody>
      </p:sp>
      <p:cxnSp>
        <p:nvCxnSpPr>
          <p:cNvPr id="16" name="直線コネクタ 15"/>
          <p:cNvCxnSpPr/>
          <p:nvPr userDrawn="1"/>
        </p:nvCxnSpPr>
        <p:spPr>
          <a:xfrm>
            <a:off x="0" y="6256122"/>
            <a:ext cx="9144000" cy="0"/>
          </a:xfrm>
          <a:prstGeom prst="line">
            <a:avLst/>
          </a:prstGeom>
          <a:ln w="28575">
            <a:solidFill>
              <a:srgbClr val="3F97A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11874000"/>
      </p:ext>
    </p:extLst>
  </p:cSld>
  <p:clrMap bg1="lt1" tx1="dk1" bg2="lt2" tx2="dk2" accent1="accent1" accent2="accent2" accent3="accent3" accent4="accent4" accent5="accent5" accent6="accent6" hlink="hlink" folHlink="folHlink"/>
  <p:sldLayoutIdLst>
    <p:sldLayoutId id="2147483697" r:id="rId1"/>
    <p:sldLayoutId id="2147483701" r:id="rId2"/>
    <p:sldLayoutId id="2147483707" r:id="rId3"/>
    <p:sldLayoutId id="2147483709" r:id="rId4"/>
    <p:sldLayoutId id="2147483712" r:id="rId5"/>
    <p:sldLayoutId id="2147483710" r:id="rId6"/>
  </p:sldLayoutIdLst>
  <p:hf hdr="0" dt="0"/>
  <p:txStyles>
    <p:titleStyle>
      <a:lvl1pPr algn="l" defTabSz="914400" rtl="0" eaLnBrk="1" latinLnBrk="0" hangingPunct="1">
        <a:lnSpc>
          <a:spcPct val="90000"/>
        </a:lnSpc>
        <a:spcBef>
          <a:spcPct val="0"/>
        </a:spcBef>
        <a:buNone/>
        <a:defRPr kumimoji="1" sz="4400"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8" Type="http://schemas.openxmlformats.org/officeDocument/2006/relationships/video" Target="../media/media8.mp4"/><Relationship Id="rId13" Type="http://schemas.openxmlformats.org/officeDocument/2006/relationships/image" Target="../media/image21.png"/><Relationship Id="rId3" Type="http://schemas.microsoft.com/office/2007/relationships/media" Target="../media/media7.mp4"/><Relationship Id="rId7" Type="http://schemas.microsoft.com/office/2007/relationships/media" Target="../media/media8.mp4"/><Relationship Id="rId12" Type="http://schemas.openxmlformats.org/officeDocument/2006/relationships/image" Target="../media/image22.png"/><Relationship Id="rId2" Type="http://schemas.openxmlformats.org/officeDocument/2006/relationships/video" Target="../media/media5.mp4"/><Relationship Id="rId1" Type="http://schemas.microsoft.com/office/2007/relationships/media" Target="../media/media5.mp4"/><Relationship Id="rId6" Type="http://schemas.openxmlformats.org/officeDocument/2006/relationships/video" Target="../media/media6.mp4"/><Relationship Id="rId11" Type="http://schemas.openxmlformats.org/officeDocument/2006/relationships/image" Target="../media/image17.png"/><Relationship Id="rId5" Type="http://schemas.microsoft.com/office/2007/relationships/media" Target="../media/media6.mp4"/><Relationship Id="rId15" Type="http://schemas.openxmlformats.org/officeDocument/2006/relationships/image" Target="../media/image23.png"/><Relationship Id="rId10" Type="http://schemas.openxmlformats.org/officeDocument/2006/relationships/notesSlide" Target="../notesSlides/notesSlide7.xml"/><Relationship Id="rId4" Type="http://schemas.openxmlformats.org/officeDocument/2006/relationships/video" Target="../media/media7.mp4"/><Relationship Id="rId9" Type="http://schemas.openxmlformats.org/officeDocument/2006/relationships/slideLayout" Target="../slideLayouts/slideLayout7.xml"/><Relationship Id="rId1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6.pn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image" Target="../media/image320.png"/><Relationship Id="rId7" Type="http://schemas.openxmlformats.org/officeDocument/2006/relationships/image" Target="../media/image360.png"/><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openxmlformats.org/officeDocument/2006/relationships/image" Target="../media/image350.png"/><Relationship Id="rId5" Type="http://schemas.openxmlformats.org/officeDocument/2006/relationships/image" Target="../media/image340.png"/><Relationship Id="rId4" Type="http://schemas.openxmlformats.org/officeDocument/2006/relationships/image" Target="../media/image330.PNG"/></Relationships>
</file>

<file path=ppt/slides/_rels/slide16.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slideLayout" Target="../slideLayouts/slideLayout5.xml"/><Relationship Id="rId7" Type="http://schemas.openxmlformats.org/officeDocument/2006/relationships/image" Target="../media/image39.png"/><Relationship Id="rId12" Type="http://schemas.openxmlformats.org/officeDocument/2006/relationships/image" Target="../media/image27.png"/><Relationship Id="rId2" Type="http://schemas.openxmlformats.org/officeDocument/2006/relationships/video" Target="../media/media9.mp4"/><Relationship Id="rId1" Type="http://schemas.microsoft.com/office/2007/relationships/media" Target="../media/media9.mp4"/><Relationship Id="rId6" Type="http://schemas.openxmlformats.org/officeDocument/2006/relationships/image" Target="../media/image390.png"/><Relationship Id="rId11" Type="http://schemas.openxmlformats.org/officeDocument/2006/relationships/image" Target="../media/image44.png"/><Relationship Id="rId5" Type="http://schemas.openxmlformats.org/officeDocument/2006/relationships/image" Target="../media/image380.PNG"/><Relationship Id="rId10" Type="http://schemas.openxmlformats.org/officeDocument/2006/relationships/image" Target="../media/image43.png"/><Relationship Id="rId4" Type="http://schemas.openxmlformats.org/officeDocument/2006/relationships/image" Target="../media/image370.png"/><Relationship Id="rId9" Type="http://schemas.openxmlformats.org/officeDocument/2006/relationships/image" Target="../media/image42.png"/></Relationships>
</file>

<file path=ppt/slides/_rels/slide17.xml.rels><?xml version="1.0" encoding="UTF-8" standalone="yes"?>
<Relationships xmlns="http://schemas.openxmlformats.org/package/2006/relationships"><Relationship Id="rId8" Type="http://schemas.openxmlformats.org/officeDocument/2006/relationships/image" Target="../media/image121.png"/><Relationship Id="rId3" Type="http://schemas.openxmlformats.org/officeDocument/2006/relationships/image" Target="../media/image28.png"/><Relationship Id="rId7" Type="http://schemas.openxmlformats.org/officeDocument/2006/relationships/image" Target="../media/image110.png"/><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openxmlformats.org/officeDocument/2006/relationships/image" Target="../media/image100.png"/><Relationship Id="rId5" Type="http://schemas.openxmlformats.org/officeDocument/2006/relationships/image" Target="../media/image90.png"/><Relationship Id="rId10" Type="http://schemas.openxmlformats.org/officeDocument/2006/relationships/image" Target="../media/image140.png"/><Relationship Id="rId4" Type="http://schemas.openxmlformats.org/officeDocument/2006/relationships/image" Target="../media/image29.png"/><Relationship Id="rId9" Type="http://schemas.openxmlformats.org/officeDocument/2006/relationships/image" Target="../media/image130.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5.xml"/><Relationship Id="rId7" Type="http://schemas.openxmlformats.org/officeDocument/2006/relationships/image" Target="../media/image5.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4.png"/><Relationship Id="rId5" Type="http://schemas.openxmlformats.org/officeDocument/2006/relationships/image" Target="../media/image3.jpe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6.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slideLayout" Target="../slideLayouts/slideLayout5.xml"/><Relationship Id="rId7" Type="http://schemas.openxmlformats.org/officeDocument/2006/relationships/image" Target="../media/image9.png"/><Relationship Id="rId12" Type="http://schemas.openxmlformats.org/officeDocument/2006/relationships/image" Target="../media/image7.png"/><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0.png"/><Relationship Id="rId10" Type="http://schemas.openxmlformats.org/officeDocument/2006/relationships/image" Target="../media/image12.png"/><Relationship Id="rId4" Type="http://schemas.openxmlformats.org/officeDocument/2006/relationships/notesSlide" Target="../notesSlides/notesSlide4.xml"/><Relationship Id="rId9"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4.mp4"/><Relationship Id="rId1" Type="http://schemas.microsoft.com/office/2007/relationships/media" Target="../media/media4.mp4"/><Relationship Id="rId6" Type="http://schemas.openxmlformats.org/officeDocument/2006/relationships/image" Target="../media/image16.png"/><Relationship Id="rId5" Type="http://schemas.openxmlformats.org/officeDocument/2006/relationships/image" Target="../media/image14.png"/><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8" Type="http://schemas.openxmlformats.org/officeDocument/2006/relationships/image" Target="../media/image18.PNG"/><Relationship Id="rId3" Type="http://schemas.microsoft.com/office/2007/relationships/media" Target="../media/media6.mp4"/><Relationship Id="rId7" Type="http://schemas.openxmlformats.org/officeDocument/2006/relationships/image" Target="../media/image17.png"/><Relationship Id="rId2" Type="http://schemas.openxmlformats.org/officeDocument/2006/relationships/video" Target="../media/media5.mp4"/><Relationship Id="rId1" Type="http://schemas.microsoft.com/office/2007/relationships/media" Target="../media/media5.mp4"/><Relationship Id="rId6" Type="http://schemas.openxmlformats.org/officeDocument/2006/relationships/notesSlide" Target="../notesSlides/notesSlide5.xml"/><Relationship Id="rId5" Type="http://schemas.openxmlformats.org/officeDocument/2006/relationships/slideLayout" Target="../slideLayouts/slideLayout7.xml"/><Relationship Id="rId10" Type="http://schemas.openxmlformats.org/officeDocument/2006/relationships/image" Target="../media/image20.png"/><Relationship Id="rId4" Type="http://schemas.openxmlformats.org/officeDocument/2006/relationships/video" Target="../media/media6.mp4"/><Relationship Id="rId9" Type="http://schemas.openxmlformats.org/officeDocument/2006/relationships/image" Target="../media/image19.png"/></Relationships>
</file>

<file path=ppt/slides/_rels/slide7.xml.rels><?xml version="1.0" encoding="UTF-8" standalone="yes"?>
<Relationships xmlns="http://schemas.openxmlformats.org/package/2006/relationships"><Relationship Id="rId8" Type="http://schemas.openxmlformats.org/officeDocument/2006/relationships/image" Target="../media/image23.png"/><Relationship Id="rId3" Type="http://schemas.microsoft.com/office/2007/relationships/media" Target="../media/media8.mp4"/><Relationship Id="rId7" Type="http://schemas.openxmlformats.org/officeDocument/2006/relationships/image" Target="../media/image22.png"/><Relationship Id="rId2" Type="http://schemas.openxmlformats.org/officeDocument/2006/relationships/video" Target="../media/media7.mp4"/><Relationship Id="rId1" Type="http://schemas.microsoft.com/office/2007/relationships/media" Target="../media/media7.mp4"/><Relationship Id="rId6" Type="http://schemas.openxmlformats.org/officeDocument/2006/relationships/image" Target="../media/image21.png"/><Relationship Id="rId5" Type="http://schemas.openxmlformats.org/officeDocument/2006/relationships/slideLayout" Target="../slideLayouts/slideLayout7.xml"/><Relationship Id="rId4" Type="http://schemas.openxmlformats.org/officeDocument/2006/relationships/video" Target="../media/media8.mp4"/></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タイトル 1">
            <a:extLst>
              <a:ext uri="{FF2B5EF4-FFF2-40B4-BE49-F238E27FC236}">
                <a16:creationId xmlns:a16="http://schemas.microsoft.com/office/drawing/2014/main" id="{D668825F-426B-41CD-9729-4A37A02B0952}"/>
              </a:ext>
            </a:extLst>
          </p:cNvPr>
          <p:cNvSpPr txBox="1">
            <a:spLocks/>
          </p:cNvSpPr>
          <p:nvPr/>
        </p:nvSpPr>
        <p:spPr>
          <a:xfrm>
            <a:off x="358486" y="2270892"/>
            <a:ext cx="8427027" cy="1940124"/>
          </a:xfrm>
          <a:prstGeom prst="rect">
            <a:avLst/>
          </a:prstGeom>
        </p:spPr>
        <p:txBody>
          <a:bodyPr/>
          <a:lstStyle>
            <a:lvl1pPr algn="l" defTabSz="914400" rtl="0" eaLnBrk="1" latinLnBrk="0" hangingPunct="1">
              <a:lnSpc>
                <a:spcPct val="150000"/>
              </a:lnSpc>
              <a:spcBef>
                <a:spcPct val="0"/>
              </a:spcBef>
              <a:buNone/>
              <a:defRPr kumimoji="1" sz="4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pPr algn="ctr"/>
            <a:r>
              <a:rPr lang="ja-JP" altLang="en-US" sz="3600" b="1" dirty="0">
                <a:uFill>
                  <a:solidFill>
                    <a:srgbClr val="FF695E"/>
                  </a:solidFill>
                </a:uFill>
                <a:cs typeface="Arial" panose="020B0604020202020204" pitchFamily="34" charset="0"/>
              </a:rPr>
              <a:t>数値シミュレーションレーションによる</a:t>
            </a:r>
            <a:endParaRPr lang="en-US" altLang="ja-JP" sz="3600" b="1" dirty="0">
              <a:uFill>
                <a:solidFill>
                  <a:srgbClr val="FF695E"/>
                </a:solidFill>
              </a:uFill>
              <a:cs typeface="Arial" panose="020B0604020202020204" pitchFamily="34" charset="0"/>
            </a:endParaRPr>
          </a:p>
          <a:p>
            <a:pPr algn="ctr"/>
            <a:r>
              <a:rPr lang="ja-JP" altLang="en-US" sz="3600" b="1" dirty="0">
                <a:uFill>
                  <a:solidFill>
                    <a:srgbClr val="FF695E"/>
                  </a:solidFill>
                </a:uFill>
                <a:cs typeface="Arial" panose="020B0604020202020204" pitchFamily="34" charset="0"/>
              </a:rPr>
              <a:t>粉末金型充填における吸引効果の影響</a:t>
            </a:r>
            <a:endParaRPr lang="en-US" altLang="ja-JP" sz="3600" b="1" dirty="0">
              <a:uFill>
                <a:solidFill>
                  <a:srgbClr val="FF695E"/>
                </a:solidFill>
              </a:uFill>
              <a:cs typeface="Arial" panose="020B0604020202020204" pitchFamily="34" charset="0"/>
            </a:endParaRPr>
          </a:p>
        </p:txBody>
      </p:sp>
      <p:sp>
        <p:nvSpPr>
          <p:cNvPr id="11" name="テキスト ボックス 10">
            <a:extLst>
              <a:ext uri="{FF2B5EF4-FFF2-40B4-BE49-F238E27FC236}">
                <a16:creationId xmlns:a16="http://schemas.microsoft.com/office/drawing/2014/main" id="{8EF02B19-B476-4D66-AD87-8224D5CB7438}"/>
              </a:ext>
            </a:extLst>
          </p:cNvPr>
          <p:cNvSpPr txBox="1"/>
          <p:nvPr/>
        </p:nvSpPr>
        <p:spPr>
          <a:xfrm>
            <a:off x="358486" y="5541591"/>
            <a:ext cx="7886700" cy="461665"/>
          </a:xfrm>
          <a:prstGeom prst="rect">
            <a:avLst/>
          </a:prstGeom>
          <a:noFill/>
        </p:spPr>
        <p:txBody>
          <a:bodyPr wrap="square" rtlCol="0">
            <a:spAutoFit/>
          </a:bodyPr>
          <a:lstStyle/>
          <a:p>
            <a:r>
              <a:rPr lang="ja-JP" altLang="en-US" sz="2400" dirty="0">
                <a:latin typeface="Arial" panose="020B0604020202020204" pitchFamily="34" charset="0"/>
                <a:ea typeface="メイリオ" panose="020B0604030504040204" pitchFamily="50" charset="-128"/>
                <a:cs typeface="Arial" panose="020B0604020202020204" pitchFamily="34" charset="0"/>
              </a:rPr>
              <a:t>○吉田昂生</a:t>
            </a:r>
            <a:r>
              <a:rPr lang="en-US" altLang="ja-JP" sz="2400" baseline="30000" dirty="0">
                <a:latin typeface="Arial" panose="020B0604020202020204" pitchFamily="34" charset="0"/>
                <a:ea typeface="メイリオ" panose="020B0604030504040204" pitchFamily="50" charset="-128"/>
                <a:cs typeface="Arial" panose="020B0604020202020204" pitchFamily="34" charset="0"/>
              </a:rPr>
              <a:t>1</a:t>
            </a:r>
            <a:r>
              <a:rPr lang="en-US" altLang="ja-JP" sz="2400" dirty="0">
                <a:latin typeface="Arial" panose="020B0604020202020204" pitchFamily="34" charset="0"/>
                <a:ea typeface="メイリオ" panose="020B0604030504040204" pitchFamily="50" charset="-128"/>
                <a:cs typeface="Arial" panose="020B0604020202020204" pitchFamily="34" charset="0"/>
              </a:rPr>
              <a:t> </a:t>
            </a:r>
            <a:r>
              <a:rPr lang="ja-JP" altLang="en-US" sz="2400" dirty="0">
                <a:latin typeface="Arial" panose="020B0604020202020204" pitchFamily="34" charset="0"/>
                <a:ea typeface="メイリオ" panose="020B0604030504040204" pitchFamily="50" charset="-128"/>
                <a:cs typeface="Arial" panose="020B0604020202020204" pitchFamily="34" charset="0"/>
              </a:rPr>
              <a:t>森勇稀</a:t>
            </a:r>
            <a:r>
              <a:rPr lang="en-US" altLang="ja-JP" sz="2400" baseline="30000" dirty="0">
                <a:latin typeface="Arial" panose="020B0604020202020204" pitchFamily="34" charset="0"/>
                <a:ea typeface="メイリオ" panose="020B0604030504040204" pitchFamily="50" charset="-128"/>
                <a:cs typeface="Arial" panose="020B0604020202020204" pitchFamily="34" charset="0"/>
              </a:rPr>
              <a:t>1</a:t>
            </a:r>
            <a:r>
              <a:rPr lang="en-US" altLang="ja-JP" sz="2400" dirty="0">
                <a:latin typeface="Arial" panose="020B0604020202020204" pitchFamily="34" charset="0"/>
                <a:ea typeface="メイリオ" panose="020B0604030504040204" pitchFamily="50" charset="-128"/>
                <a:cs typeface="Arial" panose="020B0604020202020204" pitchFamily="34" charset="0"/>
              </a:rPr>
              <a:t> </a:t>
            </a:r>
            <a:r>
              <a:rPr lang="ja-JP" altLang="en-US" sz="2400" dirty="0">
                <a:latin typeface="Arial" panose="020B0604020202020204" pitchFamily="34" charset="0"/>
                <a:ea typeface="メイリオ" panose="020B0604030504040204" pitchFamily="50" charset="-128"/>
                <a:cs typeface="Arial" panose="020B0604020202020204" pitchFamily="34" charset="0"/>
              </a:rPr>
              <a:t>高畑和弥</a:t>
            </a:r>
            <a:r>
              <a:rPr lang="en-US" altLang="ja-JP" sz="2400" baseline="30000" dirty="0">
                <a:latin typeface="Arial" panose="020B0604020202020204" pitchFamily="34" charset="0"/>
                <a:ea typeface="メイリオ" panose="020B0604030504040204" pitchFamily="50" charset="-128"/>
                <a:cs typeface="Arial" panose="020B0604020202020204" pitchFamily="34" charset="0"/>
              </a:rPr>
              <a:t>1  </a:t>
            </a:r>
            <a:r>
              <a:rPr lang="ja-JP" altLang="en-US" sz="2400" dirty="0">
                <a:latin typeface="Arial" panose="020B0604020202020204" pitchFamily="34" charset="0"/>
                <a:ea typeface="メイリオ" panose="020B0604030504040204" pitchFamily="50" charset="-128"/>
                <a:cs typeface="Arial" panose="020B0604020202020204" pitchFamily="34" charset="0"/>
              </a:rPr>
              <a:t>酒井幹夫</a:t>
            </a:r>
            <a:r>
              <a:rPr lang="en-US" altLang="ja-JP" sz="2400" baseline="30000" dirty="0">
                <a:latin typeface="Arial" panose="020B0604020202020204" pitchFamily="34" charset="0"/>
                <a:ea typeface="メイリオ" panose="020B0604030504040204" pitchFamily="50" charset="-128"/>
                <a:cs typeface="Arial" panose="020B0604020202020204" pitchFamily="34" charset="0"/>
              </a:rPr>
              <a:t>2*</a:t>
            </a:r>
            <a:endParaRPr lang="ja-JP" altLang="en-US" sz="2400" dirty="0">
              <a:latin typeface="Arial" panose="020B0604020202020204" pitchFamily="34" charset="0"/>
              <a:ea typeface="メイリオ" panose="020B0604030504040204" pitchFamily="50" charset="-128"/>
              <a:cs typeface="Arial" panose="020B0604020202020204" pitchFamily="34" charset="0"/>
            </a:endParaRPr>
          </a:p>
        </p:txBody>
      </p:sp>
      <p:sp>
        <p:nvSpPr>
          <p:cNvPr id="13" name="正方形/長方形 12">
            <a:extLst>
              <a:ext uri="{FF2B5EF4-FFF2-40B4-BE49-F238E27FC236}">
                <a16:creationId xmlns:a16="http://schemas.microsoft.com/office/drawing/2014/main" id="{48B4203E-C1E3-4335-B55D-4E996561BBBD}"/>
              </a:ext>
            </a:extLst>
          </p:cNvPr>
          <p:cNvSpPr/>
          <p:nvPr/>
        </p:nvSpPr>
        <p:spPr>
          <a:xfrm>
            <a:off x="358486" y="5549231"/>
            <a:ext cx="36000" cy="405000"/>
          </a:xfrm>
          <a:prstGeom prst="rect">
            <a:avLst/>
          </a:prstGeom>
          <a:solidFill>
            <a:srgbClr val="FF6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solidFill>
                <a:srgbClr val="B6EE57"/>
              </a:solidFill>
            </a:endParaRPr>
          </a:p>
        </p:txBody>
      </p:sp>
      <p:sp>
        <p:nvSpPr>
          <p:cNvPr id="14" name="テキスト ボックス 13">
            <a:extLst>
              <a:ext uri="{FF2B5EF4-FFF2-40B4-BE49-F238E27FC236}">
                <a16:creationId xmlns:a16="http://schemas.microsoft.com/office/drawing/2014/main" id="{193FC540-192A-473B-9971-8EEE6E40FBAC}"/>
              </a:ext>
            </a:extLst>
          </p:cNvPr>
          <p:cNvSpPr txBox="1"/>
          <p:nvPr/>
        </p:nvSpPr>
        <p:spPr>
          <a:xfrm>
            <a:off x="385486" y="5973864"/>
            <a:ext cx="7886700" cy="253916"/>
          </a:xfrm>
          <a:prstGeom prst="rect">
            <a:avLst/>
          </a:prstGeom>
          <a:noFill/>
        </p:spPr>
        <p:txBody>
          <a:bodyPr wrap="square" rtlCol="0">
            <a:spAutoFit/>
          </a:bodyPr>
          <a:lstStyle/>
          <a:p>
            <a:r>
              <a:rPr lang="en-US" altLang="ja-JP" sz="1050" dirty="0">
                <a:latin typeface="メイリオ" panose="020B0604030504040204" pitchFamily="50" charset="-128"/>
                <a:ea typeface="メイリオ" panose="020B0604030504040204" pitchFamily="50" charset="-128"/>
                <a:cs typeface="Arial" panose="020B0604020202020204" pitchFamily="34" charset="0"/>
              </a:rPr>
              <a:t>1.</a:t>
            </a:r>
            <a:r>
              <a:rPr lang="ja-JP" altLang="en-US" sz="1050" dirty="0">
                <a:latin typeface="メイリオ" panose="020B0604030504040204" pitchFamily="50" charset="-128"/>
                <a:ea typeface="メイリオ" panose="020B0604030504040204" pitchFamily="50" charset="-128"/>
                <a:cs typeface="Arial" panose="020B0604020202020204" pitchFamily="34" charset="0"/>
              </a:rPr>
              <a:t> 東京大学大学院工学系研究科原子力国際専攻</a:t>
            </a:r>
          </a:p>
        </p:txBody>
      </p:sp>
      <p:sp>
        <p:nvSpPr>
          <p:cNvPr id="15" name="正方形/長方形 14">
            <a:extLst>
              <a:ext uri="{FF2B5EF4-FFF2-40B4-BE49-F238E27FC236}">
                <a16:creationId xmlns:a16="http://schemas.microsoft.com/office/drawing/2014/main" id="{F1CB9F77-2249-4F7A-A723-F68E62E37890}"/>
              </a:ext>
            </a:extLst>
          </p:cNvPr>
          <p:cNvSpPr/>
          <p:nvPr/>
        </p:nvSpPr>
        <p:spPr>
          <a:xfrm>
            <a:off x="358601" y="6018864"/>
            <a:ext cx="28800" cy="432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3" name="テキスト ボックス 2">
            <a:extLst>
              <a:ext uri="{FF2B5EF4-FFF2-40B4-BE49-F238E27FC236}">
                <a16:creationId xmlns:a16="http://schemas.microsoft.com/office/drawing/2014/main" id="{1E12EA76-5297-4FFC-8406-56469237A8EF}"/>
              </a:ext>
            </a:extLst>
          </p:cNvPr>
          <p:cNvSpPr txBox="1"/>
          <p:nvPr/>
        </p:nvSpPr>
        <p:spPr>
          <a:xfrm>
            <a:off x="5756564" y="18379"/>
            <a:ext cx="3387435" cy="646331"/>
          </a:xfrm>
          <a:prstGeom prst="rect">
            <a:avLst/>
          </a:prstGeom>
          <a:noFill/>
        </p:spPr>
        <p:txBody>
          <a:bodyPr wrap="square" rtlCol="0">
            <a:spAutoFit/>
          </a:bodyPr>
          <a:lstStyle/>
          <a:p>
            <a:pPr algn="r"/>
            <a:r>
              <a:rPr lang="ja-JP" altLang="en-US" sz="1200" dirty="0">
                <a:latin typeface="Arial" panose="020B0604020202020204" pitchFamily="34" charset="0"/>
                <a:cs typeface="Arial" panose="020B0604020202020204" pitchFamily="34" charset="0"/>
              </a:rPr>
              <a:t>化学工学会関東支部横浜大会</a:t>
            </a:r>
            <a:endParaRPr lang="en-US" altLang="ja-JP" sz="1200" dirty="0">
              <a:latin typeface="Arial" panose="020B0604020202020204" pitchFamily="34" charset="0"/>
              <a:cs typeface="Arial" panose="020B0604020202020204" pitchFamily="34" charset="0"/>
            </a:endParaRPr>
          </a:p>
          <a:p>
            <a:pPr algn="r"/>
            <a:r>
              <a:rPr kumimoji="1" lang="ja-JP" altLang="en-US" sz="1200" dirty="0">
                <a:latin typeface="Arial" panose="020B0604020202020204" pitchFamily="34" charset="0"/>
                <a:cs typeface="Arial" panose="020B0604020202020204" pitchFamily="34" charset="0"/>
              </a:rPr>
              <a:t>横浜国立大学</a:t>
            </a:r>
            <a:endParaRPr kumimoji="1" lang="en-US" altLang="ja-JP" sz="1200" dirty="0">
              <a:latin typeface="Arial" panose="020B0604020202020204" pitchFamily="34" charset="0"/>
              <a:cs typeface="Arial" panose="020B0604020202020204" pitchFamily="34" charset="0"/>
            </a:endParaRPr>
          </a:p>
          <a:p>
            <a:pPr algn="r"/>
            <a:r>
              <a:rPr kumimoji="1" lang="en-US" altLang="ja-JP" sz="1200" dirty="0">
                <a:latin typeface="Arial" panose="020B0604020202020204" pitchFamily="34" charset="0"/>
                <a:cs typeface="Arial" panose="020B0604020202020204" pitchFamily="34" charset="0"/>
              </a:rPr>
              <a:t>2019/8/8</a:t>
            </a:r>
            <a:endParaRPr kumimoji="1" lang="ja-JP" altLang="en-US" sz="1200" dirty="0">
              <a:latin typeface="Arial" panose="020B0604020202020204" pitchFamily="34" charset="0"/>
              <a:cs typeface="Arial" panose="020B0604020202020204" pitchFamily="34" charset="0"/>
            </a:endParaRPr>
          </a:p>
        </p:txBody>
      </p:sp>
      <p:sp>
        <p:nvSpPr>
          <p:cNvPr id="18" name="テキスト ボックス 17">
            <a:extLst>
              <a:ext uri="{FF2B5EF4-FFF2-40B4-BE49-F238E27FC236}">
                <a16:creationId xmlns:a16="http://schemas.microsoft.com/office/drawing/2014/main" id="{D5FA6F94-9621-4DE6-8AED-5A9B598F3699}"/>
              </a:ext>
            </a:extLst>
          </p:cNvPr>
          <p:cNvSpPr txBox="1"/>
          <p:nvPr/>
        </p:nvSpPr>
        <p:spPr>
          <a:xfrm>
            <a:off x="385486" y="6223916"/>
            <a:ext cx="7886700" cy="253916"/>
          </a:xfrm>
          <a:prstGeom prst="rect">
            <a:avLst/>
          </a:prstGeom>
          <a:noFill/>
        </p:spPr>
        <p:txBody>
          <a:bodyPr wrap="square" rtlCol="0">
            <a:spAutoFit/>
          </a:bodyPr>
          <a:lstStyle/>
          <a:p>
            <a:r>
              <a:rPr lang="en-US" altLang="ja-JP" sz="1050" dirty="0">
                <a:latin typeface="メイリオ" panose="020B0604030504040204" pitchFamily="50" charset="-128"/>
                <a:ea typeface="メイリオ" panose="020B0604030504040204" pitchFamily="50" charset="-128"/>
                <a:cs typeface="Arial" panose="020B0604020202020204" pitchFamily="34" charset="0"/>
              </a:rPr>
              <a:t>2. </a:t>
            </a:r>
            <a:r>
              <a:rPr lang="ja-JP" altLang="en-US" sz="1050" dirty="0">
                <a:latin typeface="Arial" panose="020B0604020202020204" pitchFamily="34" charset="0"/>
                <a:ea typeface="メイリオ" panose="020B0604030504040204" pitchFamily="50" charset="-128"/>
                <a:cs typeface="Arial" panose="020B0604020202020204" pitchFamily="34" charset="0"/>
              </a:rPr>
              <a:t>東京大学大学院工学系研究科レジリエンス工学研究センター</a:t>
            </a:r>
          </a:p>
        </p:txBody>
      </p:sp>
      <p:pic>
        <p:nvPicPr>
          <p:cNvPr id="5" name="図 4">
            <a:extLst>
              <a:ext uri="{FF2B5EF4-FFF2-40B4-BE49-F238E27FC236}">
                <a16:creationId xmlns:a16="http://schemas.microsoft.com/office/drawing/2014/main" id="{1C0A0E4D-EAFA-4230-B6DA-E0351B99F6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88126" y="5831739"/>
            <a:ext cx="1497387" cy="619125"/>
          </a:xfrm>
          <a:prstGeom prst="rect">
            <a:avLst/>
          </a:prstGeom>
        </p:spPr>
      </p:pic>
    </p:spTree>
    <p:extLst>
      <p:ext uri="{BB962C8B-B14F-4D97-AF65-F5344CB8AC3E}">
        <p14:creationId xmlns:p14="http://schemas.microsoft.com/office/powerpoint/2010/main" val="42218500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96E0CBAD-0D28-45A3-A005-D15AA4910BFE}"/>
              </a:ext>
            </a:extLst>
          </p:cNvPr>
          <p:cNvSpPr>
            <a:spLocks noGrp="1"/>
          </p:cNvSpPr>
          <p:nvPr>
            <p:ph type="title"/>
          </p:nvPr>
        </p:nvSpPr>
        <p:spPr/>
        <p:txBody>
          <a:bodyPr>
            <a:normAutofit/>
          </a:bodyPr>
          <a:lstStyle/>
          <a:p>
            <a:r>
              <a:rPr lang="en-US" altLang="ja-JP" dirty="0"/>
              <a:t> </a:t>
            </a:r>
            <a:r>
              <a:rPr lang="ja-JP" altLang="en-US" dirty="0"/>
              <a:t>結論</a:t>
            </a:r>
            <a:endParaRPr kumimoji="1" lang="ja-JP" altLang="en-US" dirty="0"/>
          </a:p>
        </p:txBody>
      </p:sp>
      <p:sp>
        <p:nvSpPr>
          <p:cNvPr id="12" name="テキスト ボックス 11">
            <a:extLst>
              <a:ext uri="{FF2B5EF4-FFF2-40B4-BE49-F238E27FC236}">
                <a16:creationId xmlns:a16="http://schemas.microsoft.com/office/drawing/2014/main" id="{2DFC3633-BC81-47E0-B028-6FEFC1104494}"/>
              </a:ext>
            </a:extLst>
          </p:cNvPr>
          <p:cNvSpPr txBox="1"/>
          <p:nvPr/>
        </p:nvSpPr>
        <p:spPr>
          <a:xfrm>
            <a:off x="492125" y="1488350"/>
            <a:ext cx="6183759" cy="307777"/>
          </a:xfrm>
          <a:prstGeom prst="rect">
            <a:avLst/>
          </a:prstGeom>
          <a:noFill/>
        </p:spPr>
        <p:txBody>
          <a:bodyPr wrap="square" rtlCol="0">
            <a:spAutoFit/>
          </a:bodyPr>
          <a:lstStyle/>
          <a:p>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下杵の降下速度が充填完了時間に及ぼす影響を明らかする</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13" name="正方形/長方形 12">
            <a:extLst>
              <a:ext uri="{FF2B5EF4-FFF2-40B4-BE49-F238E27FC236}">
                <a16:creationId xmlns:a16="http://schemas.microsoft.com/office/drawing/2014/main" id="{974C79EA-8A63-4D4B-8A89-C03D922E2A75}"/>
              </a:ext>
            </a:extLst>
          </p:cNvPr>
          <p:cNvSpPr/>
          <p:nvPr/>
        </p:nvSpPr>
        <p:spPr>
          <a:xfrm>
            <a:off x="467328" y="1533960"/>
            <a:ext cx="36000" cy="216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latin typeface="Arial" panose="020B0604020202020204" pitchFamily="34" charset="0"/>
              <a:cs typeface="Arial" panose="020B0604020202020204" pitchFamily="34" charset="0"/>
            </a:endParaRPr>
          </a:p>
        </p:txBody>
      </p:sp>
      <p:sp>
        <p:nvSpPr>
          <p:cNvPr id="15" name="テキスト ボックス 14">
            <a:extLst>
              <a:ext uri="{FF2B5EF4-FFF2-40B4-BE49-F238E27FC236}">
                <a16:creationId xmlns:a16="http://schemas.microsoft.com/office/drawing/2014/main" id="{7698C3BB-716A-AE45-89BB-89A7A0FA5B91}"/>
              </a:ext>
            </a:extLst>
          </p:cNvPr>
          <p:cNvSpPr txBox="1"/>
          <p:nvPr/>
        </p:nvSpPr>
        <p:spPr>
          <a:xfrm>
            <a:off x="202157" y="1041955"/>
            <a:ext cx="6473727" cy="461665"/>
          </a:xfrm>
          <a:prstGeom prst="rect">
            <a:avLst/>
          </a:prstGeom>
          <a:noFill/>
        </p:spPr>
        <p:txBody>
          <a:bodyPr wrap="square" rtlCol="0">
            <a:spAutoFit/>
          </a:bodyPr>
          <a:lstStyle/>
          <a:p>
            <a:r>
              <a:rPr lang="ja-JP" altLang="en-US" sz="2400" dirty="0">
                <a:solidFill>
                  <a:srgbClr val="32AE33"/>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r>
              <a:rPr lang="ja-JP" altLang="en-US"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本研究の目的</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17" name="正方形/長方形 16">
            <a:extLst>
              <a:ext uri="{FF2B5EF4-FFF2-40B4-BE49-F238E27FC236}">
                <a16:creationId xmlns:a16="http://schemas.microsoft.com/office/drawing/2014/main" id="{CC61F4E1-A6D5-4701-A2D3-D5BD879DDD91}"/>
              </a:ext>
            </a:extLst>
          </p:cNvPr>
          <p:cNvSpPr/>
          <p:nvPr/>
        </p:nvSpPr>
        <p:spPr>
          <a:xfrm>
            <a:off x="439616" y="5966465"/>
            <a:ext cx="2784737" cy="246221"/>
          </a:xfrm>
          <a:prstGeom prst="rect">
            <a:avLst/>
          </a:prstGeom>
        </p:spPr>
        <p:txBody>
          <a:bodyPr wrap="none">
            <a:spAutoFit/>
          </a:bodyPr>
          <a:lstStyle/>
          <a:p>
            <a:r>
              <a:rPr lang="en-US" altLang="ja-JP" sz="1000" dirty="0">
                <a:latin typeface="Arial" panose="020B0604020202020204" pitchFamily="34" charset="0"/>
                <a:cs typeface="Arial" panose="020B0604020202020204" pitchFamily="34" charset="0"/>
              </a:rPr>
              <a:t>[1] S. Jackson, I.C. Sinka, A.C.F. Cocks, 2006</a:t>
            </a:r>
          </a:p>
        </p:txBody>
      </p:sp>
      <p:sp>
        <p:nvSpPr>
          <p:cNvPr id="19" name="テキスト ボックス 18">
            <a:extLst>
              <a:ext uri="{FF2B5EF4-FFF2-40B4-BE49-F238E27FC236}">
                <a16:creationId xmlns:a16="http://schemas.microsoft.com/office/drawing/2014/main" id="{D8C0B001-A0D6-A14F-A918-6EE4BF3F64D0}"/>
              </a:ext>
            </a:extLst>
          </p:cNvPr>
          <p:cNvSpPr txBox="1"/>
          <p:nvPr/>
        </p:nvSpPr>
        <p:spPr>
          <a:xfrm>
            <a:off x="201708" y="2095869"/>
            <a:ext cx="7684991" cy="461665"/>
          </a:xfrm>
          <a:prstGeom prst="rect">
            <a:avLst/>
          </a:prstGeom>
          <a:noFill/>
        </p:spPr>
        <p:txBody>
          <a:bodyPr wrap="square" rtlCol="0">
            <a:spAutoFit/>
          </a:bodyPr>
          <a:lstStyle/>
          <a:p>
            <a:r>
              <a:rPr lang="ja-JP" altLang="en-US" sz="2400" dirty="0">
                <a:solidFill>
                  <a:srgbClr val="3F97A4"/>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rPr>
              <a:t>✔</a:t>
            </a:r>
            <a:r>
              <a:rPr lang="ja-JP" altLang="en-US"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r>
              <a:rPr lang="ja-JP" altLang="en-US" sz="2400" dirty="0">
                <a:solidFill>
                  <a:srgbClr val="FF0000"/>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充填完了時間はある下杵降下速度で極小値をとる</a:t>
            </a:r>
            <a:endParaRPr lang="en-US" altLang="ja-JP" sz="2400" dirty="0">
              <a:solidFill>
                <a:srgbClr val="FF0000"/>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1" name="正方形/長方形 20">
            <a:extLst>
              <a:ext uri="{FF2B5EF4-FFF2-40B4-BE49-F238E27FC236}">
                <a16:creationId xmlns:a16="http://schemas.microsoft.com/office/drawing/2014/main" id="{51E3F494-DFEB-4B7B-BF5D-6DC364459FDF}"/>
              </a:ext>
            </a:extLst>
          </p:cNvPr>
          <p:cNvSpPr/>
          <p:nvPr/>
        </p:nvSpPr>
        <p:spPr>
          <a:xfrm>
            <a:off x="466428" y="2587279"/>
            <a:ext cx="36000" cy="432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latin typeface="Arial" panose="020B0604020202020204" pitchFamily="34" charset="0"/>
              <a:cs typeface="Arial" panose="020B0604020202020204" pitchFamily="34" charset="0"/>
            </a:endParaRPr>
          </a:p>
        </p:txBody>
      </p:sp>
      <p:sp>
        <p:nvSpPr>
          <p:cNvPr id="22" name="テキスト ボックス 21">
            <a:extLst>
              <a:ext uri="{FF2B5EF4-FFF2-40B4-BE49-F238E27FC236}">
                <a16:creationId xmlns:a16="http://schemas.microsoft.com/office/drawing/2014/main" id="{EBB9BA03-F82F-4F7D-8A4B-D9019D951B88}"/>
              </a:ext>
            </a:extLst>
          </p:cNvPr>
          <p:cNvSpPr txBox="1"/>
          <p:nvPr/>
        </p:nvSpPr>
        <p:spPr>
          <a:xfrm>
            <a:off x="797814" y="3767686"/>
            <a:ext cx="4132967" cy="523220"/>
          </a:xfrm>
          <a:prstGeom prst="rect">
            <a:avLst/>
          </a:prstGeom>
          <a:noFill/>
        </p:spPr>
        <p:txBody>
          <a:bodyPr wrap="square" rtlCol="0">
            <a:spAutoFit/>
          </a:bodyPr>
          <a:lstStyle/>
          <a:p>
            <a:pPr algn="just"/>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下杵の降下速度が大きいほど、降下初期に生じる圧力勾配が強く、粒子が多く流入する。</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3" name="テキスト ボックス 22">
            <a:extLst>
              <a:ext uri="{FF2B5EF4-FFF2-40B4-BE49-F238E27FC236}">
                <a16:creationId xmlns:a16="http://schemas.microsoft.com/office/drawing/2014/main" id="{D8C0B001-A0D6-A14F-A918-6EE4BF3F64D0}"/>
              </a:ext>
            </a:extLst>
          </p:cNvPr>
          <p:cNvSpPr txBox="1"/>
          <p:nvPr/>
        </p:nvSpPr>
        <p:spPr>
          <a:xfrm>
            <a:off x="492125" y="3313006"/>
            <a:ext cx="4438656" cy="461665"/>
          </a:xfrm>
          <a:prstGeom prst="rect">
            <a:avLst/>
          </a:prstGeom>
          <a:noFill/>
        </p:spPr>
        <p:txBody>
          <a:bodyPr wrap="square" rtlCol="0">
            <a:spAutoFit/>
          </a:bodyPr>
          <a:lstStyle/>
          <a:p>
            <a:r>
              <a:rPr lang="ja-JP" altLang="en-US" sz="2400" dirty="0">
                <a:solidFill>
                  <a:srgbClr val="3F97A4"/>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rPr>
              <a:t>✔</a:t>
            </a:r>
            <a:r>
              <a:rPr lang="ja-JP" altLang="en-US"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初期のフラックスの大きさ</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4" name="正方形/長方形 23">
            <a:extLst>
              <a:ext uri="{FF2B5EF4-FFF2-40B4-BE49-F238E27FC236}">
                <a16:creationId xmlns:a16="http://schemas.microsoft.com/office/drawing/2014/main" id="{51E3F494-DFEB-4B7B-BF5D-6DC364459FDF}"/>
              </a:ext>
            </a:extLst>
          </p:cNvPr>
          <p:cNvSpPr/>
          <p:nvPr/>
        </p:nvSpPr>
        <p:spPr>
          <a:xfrm>
            <a:off x="756844" y="3804416"/>
            <a:ext cx="36000" cy="432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latin typeface="Arial" panose="020B0604020202020204" pitchFamily="34" charset="0"/>
              <a:cs typeface="Arial" panose="020B0604020202020204" pitchFamily="34" charset="0"/>
            </a:endParaRPr>
          </a:p>
        </p:txBody>
      </p:sp>
      <p:sp>
        <p:nvSpPr>
          <p:cNvPr id="25" name="テキスト ボックス 24">
            <a:extLst>
              <a:ext uri="{FF2B5EF4-FFF2-40B4-BE49-F238E27FC236}">
                <a16:creationId xmlns:a16="http://schemas.microsoft.com/office/drawing/2014/main" id="{EBB9BA03-F82F-4F7D-8A4B-D9019D951B88}"/>
              </a:ext>
            </a:extLst>
          </p:cNvPr>
          <p:cNvSpPr txBox="1"/>
          <p:nvPr/>
        </p:nvSpPr>
        <p:spPr>
          <a:xfrm>
            <a:off x="813087" y="4988850"/>
            <a:ext cx="4132967" cy="738664"/>
          </a:xfrm>
          <a:prstGeom prst="rect">
            <a:avLst/>
          </a:prstGeom>
          <a:noFill/>
        </p:spPr>
        <p:txBody>
          <a:bodyPr wrap="square" rtlCol="0">
            <a:spAutoFit/>
          </a:bodyPr>
          <a:lstStyle/>
          <a:p>
            <a:pPr algn="just"/>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下杵の降下速度が大きいほど、充填領域内に大量の空気が流入する。その空気が抜けることに時間がかかる。</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pic>
        <p:nvPicPr>
          <p:cNvPr id="20" name="図 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33499" y="2903443"/>
            <a:ext cx="3886207" cy="2914655"/>
          </a:xfrm>
          <a:prstGeom prst="rect">
            <a:avLst/>
          </a:prstGeom>
        </p:spPr>
      </p:pic>
      <p:sp>
        <p:nvSpPr>
          <p:cNvPr id="26" name="テキスト ボックス 25">
            <a:extLst>
              <a:ext uri="{FF2B5EF4-FFF2-40B4-BE49-F238E27FC236}">
                <a16:creationId xmlns:a16="http://schemas.microsoft.com/office/drawing/2014/main" id="{D8C0B001-A0D6-A14F-A918-6EE4BF3F64D0}"/>
              </a:ext>
            </a:extLst>
          </p:cNvPr>
          <p:cNvSpPr txBox="1"/>
          <p:nvPr/>
        </p:nvSpPr>
        <p:spPr>
          <a:xfrm>
            <a:off x="507397" y="4534170"/>
            <a:ext cx="4438657" cy="461665"/>
          </a:xfrm>
          <a:prstGeom prst="rect">
            <a:avLst/>
          </a:prstGeom>
          <a:noFill/>
        </p:spPr>
        <p:txBody>
          <a:bodyPr wrap="square" rtlCol="0">
            <a:spAutoFit/>
          </a:bodyPr>
          <a:lstStyle/>
          <a:p>
            <a:r>
              <a:rPr lang="ja-JP" altLang="en-US" sz="2400" dirty="0">
                <a:solidFill>
                  <a:srgbClr val="3F97A4"/>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rPr>
              <a:t>✔</a:t>
            </a:r>
            <a:r>
              <a:rPr lang="ja-JP" altLang="en-US"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流入する空気量の多さ</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7" name="正方形/長方形 26">
            <a:extLst>
              <a:ext uri="{FF2B5EF4-FFF2-40B4-BE49-F238E27FC236}">
                <a16:creationId xmlns:a16="http://schemas.microsoft.com/office/drawing/2014/main" id="{51E3F494-DFEB-4B7B-BF5D-6DC364459FDF}"/>
              </a:ext>
            </a:extLst>
          </p:cNvPr>
          <p:cNvSpPr/>
          <p:nvPr/>
        </p:nvSpPr>
        <p:spPr>
          <a:xfrm>
            <a:off x="772117" y="5025580"/>
            <a:ext cx="36000" cy="648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latin typeface="Arial" panose="020B0604020202020204" pitchFamily="34" charset="0"/>
              <a:cs typeface="Arial" panose="020B0604020202020204" pitchFamily="34" charset="0"/>
            </a:endParaRPr>
          </a:p>
        </p:txBody>
      </p:sp>
      <p:sp>
        <p:nvSpPr>
          <p:cNvPr id="31" name="フレーム 30">
            <a:extLst>
              <a:ext uri="{FF2B5EF4-FFF2-40B4-BE49-F238E27FC236}">
                <a16:creationId xmlns:a16="http://schemas.microsoft.com/office/drawing/2014/main" id="{CEF0B1FA-76EB-44E0-B986-A5F3620F991C}"/>
              </a:ext>
            </a:extLst>
          </p:cNvPr>
          <p:cNvSpPr/>
          <p:nvPr/>
        </p:nvSpPr>
        <p:spPr>
          <a:xfrm>
            <a:off x="6772921" y="1833222"/>
            <a:ext cx="1113778" cy="262647"/>
          </a:xfrm>
          <a:prstGeom prst="fram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b="1" dirty="0">
                <a:solidFill>
                  <a:srgbClr val="FF0000"/>
                </a:solidFill>
                <a:latin typeface="Arial" panose="020B0604020202020204" pitchFamily="34" charset="0"/>
                <a:cs typeface="Arial" panose="020B0604020202020204" pitchFamily="34" charset="0"/>
              </a:rPr>
              <a:t>originality</a:t>
            </a:r>
            <a:endParaRPr kumimoji="1" lang="ja-JP" altLang="en-US" sz="1200" b="1" dirty="0">
              <a:solidFill>
                <a:srgbClr val="FF0000"/>
              </a:solidFill>
              <a:latin typeface="Arial" panose="020B0604020202020204" pitchFamily="34" charset="0"/>
              <a:cs typeface="Arial" panose="020B0604020202020204" pitchFamily="34" charset="0"/>
            </a:endParaRPr>
          </a:p>
        </p:txBody>
      </p:sp>
      <p:sp>
        <p:nvSpPr>
          <p:cNvPr id="18" name="テキスト ボックス 17">
            <a:extLst>
              <a:ext uri="{FF2B5EF4-FFF2-40B4-BE49-F238E27FC236}">
                <a16:creationId xmlns:a16="http://schemas.microsoft.com/office/drawing/2014/main" id="{EBB9BA03-F82F-4F7D-8A4B-D9019D951B88}"/>
              </a:ext>
            </a:extLst>
          </p:cNvPr>
          <p:cNvSpPr txBox="1"/>
          <p:nvPr/>
        </p:nvSpPr>
        <p:spPr>
          <a:xfrm>
            <a:off x="507397" y="2550549"/>
            <a:ext cx="4895875" cy="523220"/>
          </a:xfrm>
          <a:prstGeom prst="rect">
            <a:avLst/>
          </a:prstGeom>
          <a:noFill/>
        </p:spPr>
        <p:txBody>
          <a:bodyPr wrap="square" rtlCol="0">
            <a:spAutoFit/>
          </a:bodyPr>
          <a:lstStyle/>
          <a:p>
            <a:pPr algn="just"/>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下杵の降下速度が大きいほど充填完了時間が短くなるというわけではない。その理由として以下の</a:t>
            </a:r>
            <a:r>
              <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2</a:t>
            </a:r>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つがあげられる。</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Tree>
    <p:extLst>
      <p:ext uri="{BB962C8B-B14F-4D97-AF65-F5344CB8AC3E}">
        <p14:creationId xmlns:p14="http://schemas.microsoft.com/office/powerpoint/2010/main" val="42660678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9390133-20B6-4DB4-A745-1F47E1A2772D}"/>
              </a:ext>
            </a:extLst>
          </p:cNvPr>
          <p:cNvSpPr>
            <a:spLocks noGrp="1"/>
          </p:cNvSpPr>
          <p:nvPr>
            <p:ph type="title"/>
          </p:nvPr>
        </p:nvSpPr>
        <p:spPr>
          <a:xfrm>
            <a:off x="-1" y="0"/>
            <a:ext cx="9058275" cy="796603"/>
          </a:xfrm>
        </p:spPr>
        <p:txBody>
          <a:bodyPr>
            <a:normAutofit/>
          </a:bodyPr>
          <a:lstStyle/>
          <a:p>
            <a:r>
              <a:rPr lang="en-US" altLang="ja-JP" dirty="0"/>
              <a:t> </a:t>
            </a:r>
            <a:r>
              <a:rPr lang="ja-JP" altLang="en-US" dirty="0"/>
              <a:t>結果・考察</a:t>
            </a:r>
            <a:endParaRPr kumimoji="1" lang="ja-JP" altLang="en-US" sz="2400" dirty="0"/>
          </a:p>
        </p:txBody>
      </p:sp>
      <p:sp>
        <p:nvSpPr>
          <p:cNvPr id="16" name="下矢印 15">
            <a:extLst>
              <a:ext uri="{FF2B5EF4-FFF2-40B4-BE49-F238E27FC236}">
                <a16:creationId xmlns:a16="http://schemas.microsoft.com/office/drawing/2014/main" id="{F75BD82B-1F2C-8D48-ABC6-4DCF09391D73}"/>
              </a:ext>
            </a:extLst>
          </p:cNvPr>
          <p:cNvSpPr/>
          <p:nvPr/>
        </p:nvSpPr>
        <p:spPr>
          <a:xfrm rot="16200000">
            <a:off x="305055" y="5487753"/>
            <a:ext cx="480140" cy="499377"/>
          </a:xfrm>
          <a:prstGeom prst="downArrow">
            <a:avLst/>
          </a:prstGeom>
          <a:noFill/>
          <a:ln>
            <a:solidFill>
              <a:srgbClr val="3F97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コンテンツ プレースホルダー 16">
            <a:extLst>
              <a:ext uri="{FF2B5EF4-FFF2-40B4-BE49-F238E27FC236}">
                <a16:creationId xmlns:a16="http://schemas.microsoft.com/office/drawing/2014/main" id="{81960220-1E46-7A4A-ABC6-4334DCC05187}"/>
              </a:ext>
            </a:extLst>
          </p:cNvPr>
          <p:cNvSpPr txBox="1">
            <a:spLocks/>
          </p:cNvSpPr>
          <p:nvPr/>
        </p:nvSpPr>
        <p:spPr>
          <a:xfrm>
            <a:off x="876299" y="5583212"/>
            <a:ext cx="8181975" cy="47142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kumimoji="1" sz="1500" u="none"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400" dirty="0">
                <a:solidFill>
                  <a:srgbClr val="FF0000"/>
                </a:solidFill>
                <a:latin typeface="Arial" panose="020B0604020202020204" pitchFamily="34" charset="0"/>
                <a:ea typeface="メイリオ" panose="020B0604030504040204" pitchFamily="50" charset="-128"/>
                <a:cs typeface="Arial" panose="020B0604020202020204" pitchFamily="34" charset="0"/>
              </a:rPr>
              <a:t>下杵の降下速度に対して充填完了時間は極小値をとる</a:t>
            </a:r>
            <a:endParaRPr lang="en-US" altLang="ja-JP" sz="2400" dirty="0">
              <a:solidFill>
                <a:srgbClr val="FF0000"/>
              </a:solidFill>
              <a:latin typeface="Arial" panose="020B0604020202020204" pitchFamily="34" charset="0"/>
              <a:ea typeface="メイリオ" panose="020B0604030504040204" pitchFamily="50" charset="-128"/>
              <a:cs typeface="Arial" panose="020B0604020202020204" pitchFamily="34" charset="0"/>
            </a:endParaRPr>
          </a:p>
        </p:txBody>
      </p:sp>
      <p:pic>
        <p:nvPicPr>
          <p:cNvPr id="39" name="図 3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7730" y="986867"/>
            <a:ext cx="4510087" cy="4510087"/>
          </a:xfrm>
          <a:prstGeom prst="rect">
            <a:avLst/>
          </a:prstGeom>
        </p:spPr>
      </p:pic>
      <p:pic>
        <p:nvPicPr>
          <p:cNvPr id="41" name="図 40"/>
          <p:cNvPicPr>
            <a:picLocks noChangeAspect="1"/>
          </p:cNvPicPr>
          <p:nvPr/>
        </p:nvPicPr>
        <p:blipFill rotWithShape="1">
          <a:blip r:embed="rId3">
            <a:extLst>
              <a:ext uri="{28A0092B-C50C-407E-A947-70E740481C1C}">
                <a14:useLocalDpi xmlns:a14="http://schemas.microsoft.com/office/drawing/2010/main" val="0"/>
              </a:ext>
            </a:extLst>
          </a:blip>
          <a:srcRect l="17055" r="17305"/>
          <a:stretch/>
        </p:blipFill>
        <p:spPr>
          <a:xfrm>
            <a:off x="196848" y="1073125"/>
            <a:ext cx="820882" cy="3126440"/>
          </a:xfrm>
          <a:prstGeom prst="rect">
            <a:avLst/>
          </a:prstGeom>
        </p:spPr>
      </p:pic>
      <p:sp>
        <p:nvSpPr>
          <p:cNvPr id="48" name="円/楕円 47"/>
          <p:cNvSpPr/>
          <p:nvPr/>
        </p:nvSpPr>
        <p:spPr>
          <a:xfrm>
            <a:off x="2575135" y="1124676"/>
            <a:ext cx="2736034" cy="883227"/>
          </a:xfrm>
          <a:prstGeom prst="ellipse">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テキスト ボックス 48"/>
          <p:cNvSpPr txBox="1"/>
          <p:nvPr/>
        </p:nvSpPr>
        <p:spPr>
          <a:xfrm>
            <a:off x="5692248" y="1546238"/>
            <a:ext cx="3252354" cy="461665"/>
          </a:xfrm>
          <a:prstGeom prst="rect">
            <a:avLst/>
          </a:prstGeom>
          <a:noFill/>
        </p:spPr>
        <p:txBody>
          <a:bodyPr wrap="square" rtlCol="0">
            <a:spAutoFit/>
          </a:bodyPr>
          <a:lstStyle/>
          <a:p>
            <a:r>
              <a:rPr kumimoji="1" lang="ja-JP" altLang="en-US" sz="2400" dirty="0"/>
              <a:t>粒子流入の深さが違う</a:t>
            </a:r>
          </a:p>
        </p:txBody>
      </p:sp>
      <p:cxnSp>
        <p:nvCxnSpPr>
          <p:cNvPr id="51" name="直線矢印コネクタ 50"/>
          <p:cNvCxnSpPr>
            <a:stCxn id="49" idx="1"/>
          </p:cNvCxnSpPr>
          <p:nvPr/>
        </p:nvCxnSpPr>
        <p:spPr>
          <a:xfrm flipH="1" flipV="1">
            <a:off x="5311169" y="1566289"/>
            <a:ext cx="381079" cy="21078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8" name="円/楕円 57"/>
          <p:cNvSpPr/>
          <p:nvPr/>
        </p:nvSpPr>
        <p:spPr>
          <a:xfrm>
            <a:off x="3586278" y="4084010"/>
            <a:ext cx="1724891" cy="883227"/>
          </a:xfrm>
          <a:prstGeom prst="ellipse">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0" name="直線矢印コネクタ 59"/>
          <p:cNvCxnSpPr>
            <a:stCxn id="63" idx="1"/>
            <a:endCxn id="58" idx="6"/>
          </p:cNvCxnSpPr>
          <p:nvPr/>
        </p:nvCxnSpPr>
        <p:spPr>
          <a:xfrm flipH="1">
            <a:off x="5311169" y="4230197"/>
            <a:ext cx="368168" cy="29542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3" name="テキスト ボックス 62"/>
          <p:cNvSpPr txBox="1"/>
          <p:nvPr/>
        </p:nvSpPr>
        <p:spPr>
          <a:xfrm>
            <a:off x="5679337" y="3999364"/>
            <a:ext cx="3252354" cy="461665"/>
          </a:xfrm>
          <a:prstGeom prst="rect">
            <a:avLst/>
          </a:prstGeom>
          <a:noFill/>
        </p:spPr>
        <p:txBody>
          <a:bodyPr wrap="square" rtlCol="0">
            <a:spAutoFit/>
          </a:bodyPr>
          <a:lstStyle/>
          <a:p>
            <a:r>
              <a:rPr kumimoji="1" lang="ja-JP" altLang="en-US" sz="2400" dirty="0"/>
              <a:t>充填量に差がない</a:t>
            </a:r>
          </a:p>
        </p:txBody>
      </p:sp>
      <p:pic>
        <p:nvPicPr>
          <p:cNvPr id="3" name="図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58395" y="1735075"/>
            <a:ext cx="3886207" cy="2914655"/>
          </a:xfrm>
          <a:prstGeom prst="rect">
            <a:avLst/>
          </a:prstGeom>
        </p:spPr>
      </p:pic>
      <p:sp>
        <p:nvSpPr>
          <p:cNvPr id="71" name="フレーム 70">
            <a:extLst>
              <a:ext uri="{FF2B5EF4-FFF2-40B4-BE49-F238E27FC236}">
                <a16:creationId xmlns:a16="http://schemas.microsoft.com/office/drawing/2014/main" id="{CEF0B1FA-76EB-44E0-B986-A5F3620F991C}"/>
              </a:ext>
            </a:extLst>
          </p:cNvPr>
          <p:cNvSpPr/>
          <p:nvPr/>
        </p:nvSpPr>
        <p:spPr>
          <a:xfrm>
            <a:off x="7830824" y="5234307"/>
            <a:ext cx="1113778" cy="262647"/>
          </a:xfrm>
          <a:prstGeom prst="fram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b="1" dirty="0">
                <a:solidFill>
                  <a:srgbClr val="FF0000"/>
                </a:solidFill>
                <a:latin typeface="Arial" panose="020B0604020202020204" pitchFamily="34" charset="0"/>
                <a:cs typeface="Arial" panose="020B0604020202020204" pitchFamily="34" charset="0"/>
              </a:rPr>
              <a:t>originality</a:t>
            </a:r>
            <a:endParaRPr kumimoji="1" lang="ja-JP" altLang="en-US" sz="1200" b="1" dirty="0">
              <a:solidFill>
                <a:srgbClr val="FF0000"/>
              </a:solidFill>
              <a:latin typeface="Arial" panose="020B0604020202020204" pitchFamily="34" charset="0"/>
              <a:cs typeface="Arial" panose="020B0604020202020204" pitchFamily="34" charset="0"/>
            </a:endParaRPr>
          </a:p>
        </p:txBody>
      </p:sp>
      <p:sp>
        <p:nvSpPr>
          <p:cNvPr id="15" name="テキスト ボックス 14">
            <a:extLst>
              <a:ext uri="{FF2B5EF4-FFF2-40B4-BE49-F238E27FC236}">
                <a16:creationId xmlns:a16="http://schemas.microsoft.com/office/drawing/2014/main" id="{58C531EC-D50D-E74A-BD71-74C92A9DF619}"/>
              </a:ext>
            </a:extLst>
          </p:cNvPr>
          <p:cNvSpPr txBox="1"/>
          <p:nvPr/>
        </p:nvSpPr>
        <p:spPr>
          <a:xfrm>
            <a:off x="5058394" y="4676274"/>
            <a:ext cx="3886207" cy="369332"/>
          </a:xfrm>
          <a:prstGeom prst="rect">
            <a:avLst/>
          </a:prstGeom>
          <a:noFill/>
        </p:spPr>
        <p:txBody>
          <a:bodyPr wrap="square" rtlCol="0">
            <a:spAutoFit/>
          </a:bodyPr>
          <a:lstStyle/>
          <a:p>
            <a:r>
              <a:rPr kumimoji="1" lang="ja-JP" altLang="en-US"/>
              <a:t>充填完了時間と下杵降下速度の関係</a:t>
            </a:r>
            <a:endParaRPr kumimoji="1" lang="ja-JP" altLang="en-US" dirty="0"/>
          </a:p>
        </p:txBody>
      </p:sp>
    </p:spTree>
    <p:extLst>
      <p:ext uri="{BB962C8B-B14F-4D97-AF65-F5344CB8AC3E}">
        <p14:creationId xmlns:p14="http://schemas.microsoft.com/office/powerpoint/2010/main" val="1689015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1000"/>
                                        <p:tgtEl>
                                          <p:spTgt spid="15"/>
                                        </p:tgtEl>
                                      </p:cBhvr>
                                    </p:animEffect>
                                    <p:anim calcmode="lin" valueType="num">
                                      <p:cBhvr>
                                        <p:cTn id="13" dur="1000" fill="hold"/>
                                        <p:tgtEl>
                                          <p:spTgt spid="15"/>
                                        </p:tgtEl>
                                        <p:attrNameLst>
                                          <p:attrName>ppt_x</p:attrName>
                                        </p:attrNameLst>
                                      </p:cBhvr>
                                      <p:tavLst>
                                        <p:tav tm="0">
                                          <p:val>
                                            <p:strVal val="#ppt_x"/>
                                          </p:val>
                                        </p:tav>
                                        <p:tav tm="100000">
                                          <p:val>
                                            <p:strVal val="#ppt_x"/>
                                          </p:val>
                                        </p:tav>
                                      </p:tavLst>
                                    </p:anim>
                                    <p:anim calcmode="lin" valueType="num">
                                      <p:cBhvr>
                                        <p:cTn id="14"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1000"/>
                                        <p:tgtEl>
                                          <p:spTgt spid="17"/>
                                        </p:tgtEl>
                                      </p:cBhvr>
                                    </p:animEffect>
                                    <p:anim calcmode="lin" valueType="num">
                                      <p:cBhvr>
                                        <p:cTn id="20" dur="1000" fill="hold"/>
                                        <p:tgtEl>
                                          <p:spTgt spid="17"/>
                                        </p:tgtEl>
                                        <p:attrNameLst>
                                          <p:attrName>ppt_x</p:attrName>
                                        </p:attrNameLst>
                                      </p:cBhvr>
                                      <p:tavLst>
                                        <p:tav tm="0">
                                          <p:val>
                                            <p:strVal val="#ppt_x"/>
                                          </p:val>
                                        </p:tav>
                                        <p:tav tm="100000">
                                          <p:val>
                                            <p:strVal val="#ppt_x"/>
                                          </p:val>
                                        </p:tav>
                                      </p:tavLst>
                                    </p:anim>
                                    <p:anim calcmode="lin" valueType="num">
                                      <p:cBhvr>
                                        <p:cTn id="21" dur="1000" fill="hold"/>
                                        <p:tgtEl>
                                          <p:spTgt spid="17"/>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fade">
                                      <p:cBhvr>
                                        <p:cTn id="24" dur="1000"/>
                                        <p:tgtEl>
                                          <p:spTgt spid="16"/>
                                        </p:tgtEl>
                                      </p:cBhvr>
                                    </p:animEffect>
                                    <p:anim calcmode="lin" valueType="num">
                                      <p:cBhvr>
                                        <p:cTn id="25" dur="1000" fill="hold"/>
                                        <p:tgtEl>
                                          <p:spTgt spid="16"/>
                                        </p:tgtEl>
                                        <p:attrNameLst>
                                          <p:attrName>ppt_x</p:attrName>
                                        </p:attrNameLst>
                                      </p:cBhvr>
                                      <p:tavLst>
                                        <p:tav tm="0">
                                          <p:val>
                                            <p:strVal val="#ppt_x"/>
                                          </p:val>
                                        </p:tav>
                                        <p:tav tm="100000">
                                          <p:val>
                                            <p:strVal val="#ppt_x"/>
                                          </p:val>
                                        </p:tav>
                                      </p:tavLst>
                                    </p:anim>
                                    <p:anim calcmode="lin" valueType="num">
                                      <p:cBhvr>
                                        <p:cTn id="26" dur="1000" fill="hold"/>
                                        <p:tgtEl>
                                          <p:spTgt spid="16"/>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71"/>
                                        </p:tgtEl>
                                        <p:attrNameLst>
                                          <p:attrName>style.visibility</p:attrName>
                                        </p:attrNameLst>
                                      </p:cBhvr>
                                      <p:to>
                                        <p:strVal val="visible"/>
                                      </p:to>
                                    </p:set>
                                    <p:animEffect transition="in" filter="fade">
                                      <p:cBhvr>
                                        <p:cTn id="29" dur="1000"/>
                                        <p:tgtEl>
                                          <p:spTgt spid="71"/>
                                        </p:tgtEl>
                                      </p:cBhvr>
                                    </p:animEffect>
                                    <p:anim calcmode="lin" valueType="num">
                                      <p:cBhvr>
                                        <p:cTn id="30" dur="1000" fill="hold"/>
                                        <p:tgtEl>
                                          <p:spTgt spid="71"/>
                                        </p:tgtEl>
                                        <p:attrNameLst>
                                          <p:attrName>ppt_x</p:attrName>
                                        </p:attrNameLst>
                                      </p:cBhvr>
                                      <p:tavLst>
                                        <p:tav tm="0">
                                          <p:val>
                                            <p:strVal val="#ppt_x"/>
                                          </p:val>
                                        </p:tav>
                                        <p:tav tm="100000">
                                          <p:val>
                                            <p:strVal val="#ppt_x"/>
                                          </p:val>
                                        </p:tav>
                                      </p:tavLst>
                                    </p:anim>
                                    <p:anim calcmode="lin" valueType="num">
                                      <p:cBhvr>
                                        <p:cTn id="31" dur="1000" fill="hold"/>
                                        <p:tgtEl>
                                          <p:spTgt spid="7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p:bldP spid="71" grpId="0" animBg="1"/>
      <p:bldP spid="15" grpId="0"/>
    </p:bld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13">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11"/>
          <a:stretch>
            <a:fillRect/>
          </a:stretch>
        </p:blipFill>
        <p:spPr>
          <a:xfrm>
            <a:off x="815944" y="1012894"/>
            <a:ext cx="3960000" cy="1980000"/>
          </a:xfrm>
          <a:prstGeom prst="rect">
            <a:avLst/>
          </a:prstGeom>
        </p:spPr>
      </p:pic>
      <p:pic>
        <p:nvPicPr>
          <p:cNvPr id="4" name="13pressureGradient">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12"/>
          <a:stretch>
            <a:fillRect/>
          </a:stretch>
        </p:blipFill>
        <p:spPr>
          <a:xfrm>
            <a:off x="815944" y="1012894"/>
            <a:ext cx="3960000" cy="1980000"/>
          </a:xfrm>
          <a:prstGeom prst="rect">
            <a:avLst/>
          </a:prstGeom>
        </p:spPr>
      </p:pic>
      <p:sp>
        <p:nvSpPr>
          <p:cNvPr id="2" name="タイトル 1">
            <a:extLst>
              <a:ext uri="{FF2B5EF4-FFF2-40B4-BE49-F238E27FC236}">
                <a16:creationId xmlns:a16="http://schemas.microsoft.com/office/drawing/2014/main" id="{D9390133-20B6-4DB4-A745-1F47E1A2772D}"/>
              </a:ext>
            </a:extLst>
          </p:cNvPr>
          <p:cNvSpPr>
            <a:spLocks noGrp="1"/>
          </p:cNvSpPr>
          <p:nvPr>
            <p:ph type="title"/>
          </p:nvPr>
        </p:nvSpPr>
        <p:spPr>
          <a:xfrm>
            <a:off x="-1" y="0"/>
            <a:ext cx="9058275" cy="796603"/>
          </a:xfrm>
        </p:spPr>
        <p:txBody>
          <a:bodyPr>
            <a:normAutofit/>
          </a:bodyPr>
          <a:lstStyle/>
          <a:p>
            <a:r>
              <a:rPr lang="en-US" altLang="ja-JP" dirty="0"/>
              <a:t> </a:t>
            </a:r>
            <a:r>
              <a:rPr lang="ja-JP" altLang="en-US" dirty="0"/>
              <a:t>結果・考察</a:t>
            </a:r>
            <a:endParaRPr kumimoji="1" lang="ja-JP" altLang="en-US" sz="2400" dirty="0"/>
          </a:p>
        </p:txBody>
      </p:sp>
      <p:pic>
        <p:nvPicPr>
          <p:cNvPr id="8" name="57">
            <a:hlinkClick r:id="" action="ppaction://media"/>
          </p:cNvPr>
          <p:cNvPicPr>
            <a:picLocks noChangeAspect="1"/>
          </p:cNvPicPr>
          <p:nvPr>
            <a:videoFile r:link="rId6"/>
            <p:extLst>
              <p:ext uri="{DAA4B4D4-6D71-4841-9C94-3DE7FCFB9230}">
                <p14:media xmlns:p14="http://schemas.microsoft.com/office/powerpoint/2010/main" r:embed="rId5"/>
              </p:ext>
            </p:extLst>
          </p:nvPr>
        </p:nvPicPr>
        <p:blipFill>
          <a:blip r:embed="rId11"/>
          <a:stretch>
            <a:fillRect/>
          </a:stretch>
        </p:blipFill>
        <p:spPr>
          <a:xfrm>
            <a:off x="815944" y="3700913"/>
            <a:ext cx="3888000" cy="1944000"/>
          </a:xfrm>
          <a:prstGeom prst="rect">
            <a:avLst/>
          </a:prstGeom>
        </p:spPr>
      </p:pic>
      <p:sp>
        <p:nvSpPr>
          <p:cNvPr id="20" name="コンテンツ プレースホルダー 5">
            <a:extLst>
              <a:ext uri="{FF2B5EF4-FFF2-40B4-BE49-F238E27FC236}">
                <a16:creationId xmlns:a16="http://schemas.microsoft.com/office/drawing/2014/main" id="{473FB684-98E1-41A2-821E-C6B9A252483F}"/>
              </a:ext>
            </a:extLst>
          </p:cNvPr>
          <p:cNvSpPr txBox="1">
            <a:spLocks/>
          </p:cNvSpPr>
          <p:nvPr/>
        </p:nvSpPr>
        <p:spPr>
          <a:xfrm>
            <a:off x="815943" y="3172894"/>
            <a:ext cx="2174369" cy="27702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kumimoji="1" sz="1350" u="none"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1600" dirty="0">
                <a:ea typeface="メイリオ" panose="020B0604030504040204" pitchFamily="50" charset="-128"/>
              </a:rPr>
              <a:t>100 mm/s</a:t>
            </a:r>
            <a:endParaRPr lang="ja-JP" altLang="en-US" sz="1600" dirty="0">
              <a:ea typeface="メイリオ" panose="020B0604030504040204" pitchFamily="50" charset="-128"/>
            </a:endParaRPr>
          </a:p>
        </p:txBody>
      </p:sp>
      <p:sp>
        <p:nvSpPr>
          <p:cNvPr id="21" name="コンテンツ プレースホルダー 5">
            <a:extLst>
              <a:ext uri="{FF2B5EF4-FFF2-40B4-BE49-F238E27FC236}">
                <a16:creationId xmlns:a16="http://schemas.microsoft.com/office/drawing/2014/main" id="{473FB684-98E1-41A2-821E-C6B9A252483F}"/>
              </a:ext>
            </a:extLst>
          </p:cNvPr>
          <p:cNvSpPr txBox="1">
            <a:spLocks/>
          </p:cNvSpPr>
          <p:nvPr/>
        </p:nvSpPr>
        <p:spPr>
          <a:xfrm>
            <a:off x="2719334" y="3172894"/>
            <a:ext cx="2174369" cy="27702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kumimoji="1" sz="1350" u="none"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1600" dirty="0">
                <a:ea typeface="メイリオ" panose="020B0604030504040204" pitchFamily="50" charset="-128"/>
              </a:rPr>
              <a:t>300 mm/s</a:t>
            </a:r>
            <a:endParaRPr lang="ja-JP" altLang="en-US" sz="1600" dirty="0">
              <a:ea typeface="メイリオ" panose="020B0604030504040204" pitchFamily="50" charset="-128"/>
            </a:endParaRPr>
          </a:p>
        </p:txBody>
      </p:sp>
      <p:sp>
        <p:nvSpPr>
          <p:cNvPr id="22" name="コンテンツ プレースホルダー 5">
            <a:extLst>
              <a:ext uri="{FF2B5EF4-FFF2-40B4-BE49-F238E27FC236}">
                <a16:creationId xmlns:a16="http://schemas.microsoft.com/office/drawing/2014/main" id="{473FB684-98E1-41A2-821E-C6B9A252483F}"/>
              </a:ext>
            </a:extLst>
          </p:cNvPr>
          <p:cNvSpPr txBox="1">
            <a:spLocks/>
          </p:cNvSpPr>
          <p:nvPr/>
        </p:nvSpPr>
        <p:spPr>
          <a:xfrm>
            <a:off x="752297" y="5860913"/>
            <a:ext cx="2174369" cy="27702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kumimoji="1" sz="1350" u="none"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1600" dirty="0">
                <a:ea typeface="メイリオ" panose="020B0604030504040204" pitchFamily="50" charset="-128"/>
              </a:rPr>
              <a:t>500 mm/s</a:t>
            </a:r>
            <a:endParaRPr lang="ja-JP" altLang="en-US" sz="1600" dirty="0">
              <a:ea typeface="メイリオ" panose="020B0604030504040204" pitchFamily="50" charset="-128"/>
            </a:endParaRPr>
          </a:p>
        </p:txBody>
      </p:sp>
      <p:sp>
        <p:nvSpPr>
          <p:cNvPr id="23" name="コンテンツ プレースホルダー 5">
            <a:extLst>
              <a:ext uri="{FF2B5EF4-FFF2-40B4-BE49-F238E27FC236}">
                <a16:creationId xmlns:a16="http://schemas.microsoft.com/office/drawing/2014/main" id="{473FB684-98E1-41A2-821E-C6B9A252483F}"/>
              </a:ext>
            </a:extLst>
          </p:cNvPr>
          <p:cNvSpPr txBox="1">
            <a:spLocks/>
          </p:cNvSpPr>
          <p:nvPr/>
        </p:nvSpPr>
        <p:spPr>
          <a:xfrm>
            <a:off x="2897929" y="5860913"/>
            <a:ext cx="2174369" cy="27702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kumimoji="1" sz="1350" u="none"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1600" dirty="0">
                <a:ea typeface="メイリオ" panose="020B0604030504040204" pitchFamily="50" charset="-128"/>
              </a:rPr>
              <a:t>700 mm/s</a:t>
            </a:r>
            <a:endParaRPr lang="ja-JP" altLang="en-US" sz="1600" dirty="0">
              <a:ea typeface="メイリオ" panose="020B0604030504040204" pitchFamily="50" charset="-128"/>
            </a:endParaRPr>
          </a:p>
        </p:txBody>
      </p:sp>
      <p:pic>
        <p:nvPicPr>
          <p:cNvPr id="9" name="図 8"/>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304263" y="1608232"/>
            <a:ext cx="3692432" cy="2769324"/>
          </a:xfrm>
          <a:prstGeom prst="rect">
            <a:avLst/>
          </a:prstGeom>
        </p:spPr>
      </p:pic>
      <p:sp>
        <p:nvSpPr>
          <p:cNvPr id="10" name="テキスト ボックス 9"/>
          <p:cNvSpPr txBox="1"/>
          <p:nvPr/>
        </p:nvSpPr>
        <p:spPr>
          <a:xfrm>
            <a:off x="4775944" y="4573393"/>
            <a:ext cx="4368056" cy="369332"/>
          </a:xfrm>
          <a:prstGeom prst="rect">
            <a:avLst/>
          </a:prstGeom>
          <a:noFill/>
        </p:spPr>
        <p:txBody>
          <a:bodyPr wrap="square" rtlCol="0">
            <a:spAutoFit/>
          </a:bodyPr>
          <a:lstStyle/>
          <a:p>
            <a:r>
              <a:rPr lang="ja-JP" altLang="en-US" dirty="0"/>
              <a:t>下杵の降下開始時</a:t>
            </a:r>
            <a:r>
              <a:rPr kumimoji="1" lang="ja-JP" altLang="en-US" dirty="0"/>
              <a:t>にフラックスが大きい</a:t>
            </a:r>
          </a:p>
        </p:txBody>
      </p:sp>
      <p:sp>
        <p:nvSpPr>
          <p:cNvPr id="11" name="テキスト ボックス 10"/>
          <p:cNvSpPr txBox="1"/>
          <p:nvPr/>
        </p:nvSpPr>
        <p:spPr>
          <a:xfrm>
            <a:off x="5851538" y="1086348"/>
            <a:ext cx="2148119" cy="369332"/>
          </a:xfrm>
          <a:prstGeom prst="rect">
            <a:avLst/>
          </a:prstGeom>
          <a:noFill/>
          <a:ln>
            <a:noFill/>
          </a:ln>
        </p:spPr>
        <p:txBody>
          <a:bodyPr wrap="square" rtlCol="0">
            <a:spAutoFit/>
          </a:bodyPr>
          <a:lstStyle/>
          <a:p>
            <a:r>
              <a:rPr kumimoji="1" lang="ja-JP" altLang="en-US" dirty="0"/>
              <a:t>金型領域</a:t>
            </a:r>
          </a:p>
        </p:txBody>
      </p:sp>
      <p:pic>
        <p:nvPicPr>
          <p:cNvPr id="3" name="57pressureGradient">
            <a:hlinkClick r:id="" action="ppaction://media"/>
          </p:cNvPr>
          <p:cNvPicPr>
            <a:picLocks noChangeAspect="1"/>
          </p:cNvPicPr>
          <p:nvPr>
            <a:videoFile r:link="rId8"/>
            <p:extLst>
              <p:ext uri="{DAA4B4D4-6D71-4841-9C94-3DE7FCFB9230}">
                <p14:media xmlns:p14="http://schemas.microsoft.com/office/powerpoint/2010/main" r:embed="rId7"/>
              </p:ext>
            </p:extLst>
          </p:nvPr>
        </p:nvPicPr>
        <p:blipFill>
          <a:blip r:embed="rId12"/>
          <a:stretch>
            <a:fillRect/>
          </a:stretch>
        </p:blipFill>
        <p:spPr>
          <a:xfrm>
            <a:off x="815944" y="3700913"/>
            <a:ext cx="3960000" cy="1980000"/>
          </a:xfrm>
          <a:prstGeom prst="rect">
            <a:avLst/>
          </a:prstGeom>
        </p:spPr>
      </p:pic>
      <p:pic>
        <p:nvPicPr>
          <p:cNvPr id="14" name="図 13"/>
          <p:cNvPicPr>
            <a:picLocks noChangeAspect="1"/>
          </p:cNvPicPr>
          <p:nvPr/>
        </p:nvPicPr>
        <p:blipFill rotWithShape="1">
          <a:blip r:embed="rId14">
            <a:extLst>
              <a:ext uri="{28A0092B-C50C-407E-A947-70E740481C1C}">
                <a14:useLocalDpi xmlns:a14="http://schemas.microsoft.com/office/drawing/2010/main" val="0"/>
              </a:ext>
            </a:extLst>
          </a:blip>
          <a:srcRect l="17055" r="17305"/>
          <a:stretch/>
        </p:blipFill>
        <p:spPr>
          <a:xfrm>
            <a:off x="0" y="1014965"/>
            <a:ext cx="820882" cy="3126440"/>
          </a:xfrm>
          <a:prstGeom prst="rect">
            <a:avLst/>
          </a:prstGeom>
        </p:spPr>
      </p:pic>
      <p:pic>
        <p:nvPicPr>
          <p:cNvPr id="12" name="図 11"/>
          <p:cNvPicPr>
            <a:picLocks noChangeAspect="1"/>
          </p:cNvPicPr>
          <p:nvPr/>
        </p:nvPicPr>
        <p:blipFill rotWithShape="1">
          <a:blip r:embed="rId15">
            <a:extLst>
              <a:ext uri="{28A0092B-C50C-407E-A947-70E740481C1C}">
                <a14:useLocalDpi xmlns:a14="http://schemas.microsoft.com/office/drawing/2010/main" val="0"/>
              </a:ext>
            </a:extLst>
          </a:blip>
          <a:srcRect l="14411" r="16861"/>
          <a:stretch/>
        </p:blipFill>
        <p:spPr>
          <a:xfrm>
            <a:off x="0" y="1094144"/>
            <a:ext cx="828740" cy="3014595"/>
          </a:xfrm>
          <a:prstGeom prst="rect">
            <a:avLst/>
          </a:prstGeom>
        </p:spPr>
      </p:pic>
      <p:cxnSp>
        <p:nvCxnSpPr>
          <p:cNvPr id="25" name="直線コネクタ 24"/>
          <p:cNvCxnSpPr/>
          <p:nvPr/>
        </p:nvCxnSpPr>
        <p:spPr>
          <a:xfrm>
            <a:off x="4062845" y="2738887"/>
            <a:ext cx="1121071" cy="4313"/>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1" name="直線コネクタ 30"/>
          <p:cNvCxnSpPr/>
          <p:nvPr/>
        </p:nvCxnSpPr>
        <p:spPr>
          <a:xfrm>
            <a:off x="4062844" y="1761275"/>
            <a:ext cx="1121071" cy="4313"/>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3" name="直線矢印コネクタ 32"/>
          <p:cNvCxnSpPr/>
          <p:nvPr/>
        </p:nvCxnSpPr>
        <p:spPr>
          <a:xfrm>
            <a:off x="4987636" y="1761275"/>
            <a:ext cx="10391" cy="977612"/>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直線コネクタ 34"/>
          <p:cNvCxnSpPr>
            <a:endCxn id="11" idx="1"/>
          </p:cNvCxnSpPr>
          <p:nvPr/>
        </p:nvCxnSpPr>
        <p:spPr>
          <a:xfrm flipV="1">
            <a:off x="4987636" y="1271014"/>
            <a:ext cx="863902" cy="95810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6" name="テキスト ボックス 35"/>
          <p:cNvSpPr txBox="1"/>
          <p:nvPr/>
        </p:nvSpPr>
        <p:spPr>
          <a:xfrm>
            <a:off x="5382490" y="5250036"/>
            <a:ext cx="3761509" cy="646331"/>
          </a:xfrm>
          <a:prstGeom prst="rect">
            <a:avLst/>
          </a:prstGeom>
          <a:noFill/>
        </p:spPr>
        <p:txBody>
          <a:bodyPr wrap="square" rtlCol="0">
            <a:spAutoFit/>
          </a:bodyPr>
          <a:lstStyle/>
          <a:p>
            <a:r>
              <a:rPr kumimoji="1" lang="ja-JP" altLang="en-US" dirty="0">
                <a:solidFill>
                  <a:srgbClr val="FF0000"/>
                </a:solidFill>
              </a:rPr>
              <a:t>下杵の降下速度が大きいほど、</a:t>
            </a:r>
            <a:endParaRPr kumimoji="1" lang="en-US" altLang="ja-JP" dirty="0">
              <a:solidFill>
                <a:srgbClr val="FF0000"/>
              </a:solidFill>
            </a:endParaRPr>
          </a:p>
          <a:p>
            <a:r>
              <a:rPr lang="ja-JP" altLang="en-US" dirty="0">
                <a:solidFill>
                  <a:srgbClr val="FF0000"/>
                </a:solidFill>
              </a:rPr>
              <a:t>発生する圧力勾配が強い</a:t>
            </a:r>
            <a:endParaRPr kumimoji="1" lang="ja-JP" altLang="en-US" dirty="0">
              <a:solidFill>
                <a:srgbClr val="FF0000"/>
              </a:solidFill>
            </a:endParaRPr>
          </a:p>
        </p:txBody>
      </p:sp>
    </p:spTree>
    <p:extLst>
      <p:ext uri="{BB962C8B-B14F-4D97-AF65-F5344CB8AC3E}">
        <p14:creationId xmlns:p14="http://schemas.microsoft.com/office/powerpoint/2010/main" val="872876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999" fill="hold"/>
                                        <p:tgtEl>
                                          <p:spTgt spid="7"/>
                                        </p:tgtEl>
                                      </p:cBhvr>
                                    </p:cmd>
                                  </p:childTnLst>
                                </p:cTn>
                              </p:par>
                              <p:par>
                                <p:cTn id="7" presetID="1" presetClass="mediacall" presetSubtype="0" fill="hold" nodeType="withEffect">
                                  <p:stCondLst>
                                    <p:cond delay="0"/>
                                  </p:stCondLst>
                                  <p:childTnLst>
                                    <p:cmd type="call" cmd="playFrom(0.0)">
                                      <p:cBhvr>
                                        <p:cTn id="8" dur="3999" fill="hold"/>
                                        <p:tgtEl>
                                          <p:spTgt spid="8"/>
                                        </p:tgtEl>
                                      </p:cBhvr>
                                    </p:cmd>
                                  </p:childTnLst>
                                </p:cTn>
                              </p:par>
                            </p:childTnLst>
                          </p:cTn>
                        </p:par>
                      </p:childTnLst>
                    </p:cTn>
                  </p:par>
                  <p:par>
                    <p:cTn id="9" fill="hold">
                      <p:stCondLst>
                        <p:cond delay="indefinite"/>
                      </p:stCondLst>
                      <p:childTnLst>
                        <p:par>
                          <p:cTn id="10" fill="hold">
                            <p:stCondLst>
                              <p:cond delay="0"/>
                            </p:stCondLst>
                            <p:childTnLst>
                              <p:par>
                                <p:cTn id="11" presetID="14" presetClass="entr" presetSubtype="1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randombar(horizontal)">
                                      <p:cBhvr>
                                        <p:cTn id="13" dur="500"/>
                                        <p:tgtEl>
                                          <p:spTgt spid="4"/>
                                        </p:tgtEl>
                                      </p:cBhvr>
                                    </p:animEffect>
                                  </p:childTnLst>
                                </p:cTn>
                              </p:par>
                              <p:par>
                                <p:cTn id="14" presetID="14" presetClass="entr" presetSubtype="10" fill="hold" nodeType="with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randombar(horizontal)">
                                      <p:cBhvr>
                                        <p:cTn id="16" dur="500"/>
                                        <p:tgtEl>
                                          <p:spTgt spid="3"/>
                                        </p:tgtEl>
                                      </p:cBhvr>
                                    </p:animEffect>
                                  </p:childTnLst>
                                </p:cTn>
                              </p:par>
                              <p:par>
                                <p:cTn id="17" presetID="14" presetClass="entr" presetSubtype="1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randombar(horizontal)">
                                      <p:cBhvr>
                                        <p:cTn id="19" dur="500"/>
                                        <p:tgtEl>
                                          <p:spTgt spid="12"/>
                                        </p:tgtEl>
                                      </p:cBhvr>
                                    </p:animEffect>
                                  </p:childTnLst>
                                </p:cTn>
                              </p:par>
                              <p:par>
                                <p:cTn id="20" presetID="10" presetClass="exit" presetSubtype="0" fill="hold" nodeType="withEffect">
                                  <p:stCondLst>
                                    <p:cond delay="0"/>
                                  </p:stCondLst>
                                  <p:childTnLst>
                                    <p:animEffect transition="out" filter="fade">
                                      <p:cBhvr>
                                        <p:cTn id="21" dur="500"/>
                                        <p:tgtEl>
                                          <p:spTgt spid="31"/>
                                        </p:tgtEl>
                                      </p:cBhvr>
                                    </p:animEffect>
                                    <p:set>
                                      <p:cBhvr>
                                        <p:cTn id="22" dur="1" fill="hold">
                                          <p:stCondLst>
                                            <p:cond delay="499"/>
                                          </p:stCondLst>
                                        </p:cTn>
                                        <p:tgtEl>
                                          <p:spTgt spid="31"/>
                                        </p:tgtEl>
                                        <p:attrNameLst>
                                          <p:attrName>style.visibility</p:attrName>
                                        </p:attrNameLst>
                                      </p:cBhvr>
                                      <p:to>
                                        <p:strVal val="hidden"/>
                                      </p:to>
                                    </p:set>
                                  </p:childTnLst>
                                </p:cTn>
                              </p:par>
                              <p:par>
                                <p:cTn id="23" presetID="10" presetClass="exit" presetSubtype="0" fill="hold" nodeType="withEffect">
                                  <p:stCondLst>
                                    <p:cond delay="0"/>
                                  </p:stCondLst>
                                  <p:childTnLst>
                                    <p:animEffect transition="out" filter="fade">
                                      <p:cBhvr>
                                        <p:cTn id="24" dur="500"/>
                                        <p:tgtEl>
                                          <p:spTgt spid="33"/>
                                        </p:tgtEl>
                                      </p:cBhvr>
                                    </p:animEffect>
                                    <p:set>
                                      <p:cBhvr>
                                        <p:cTn id="25" dur="1" fill="hold">
                                          <p:stCondLst>
                                            <p:cond delay="499"/>
                                          </p:stCondLst>
                                        </p:cTn>
                                        <p:tgtEl>
                                          <p:spTgt spid="33"/>
                                        </p:tgtEl>
                                        <p:attrNameLst>
                                          <p:attrName>style.visibility</p:attrName>
                                        </p:attrNameLst>
                                      </p:cBhvr>
                                      <p:to>
                                        <p:strVal val="hidden"/>
                                      </p:to>
                                    </p:set>
                                  </p:childTnLst>
                                </p:cTn>
                              </p:par>
                              <p:par>
                                <p:cTn id="26" presetID="10" presetClass="exit" presetSubtype="0" fill="hold" nodeType="withEffect">
                                  <p:stCondLst>
                                    <p:cond delay="0"/>
                                  </p:stCondLst>
                                  <p:childTnLst>
                                    <p:animEffect transition="out" filter="fade">
                                      <p:cBhvr>
                                        <p:cTn id="27" dur="500"/>
                                        <p:tgtEl>
                                          <p:spTgt spid="25"/>
                                        </p:tgtEl>
                                      </p:cBhvr>
                                    </p:animEffect>
                                    <p:set>
                                      <p:cBhvr>
                                        <p:cTn id="28" dur="1" fill="hold">
                                          <p:stCondLst>
                                            <p:cond delay="499"/>
                                          </p:stCondLst>
                                        </p:cTn>
                                        <p:tgtEl>
                                          <p:spTgt spid="25"/>
                                        </p:tgtEl>
                                        <p:attrNameLst>
                                          <p:attrName>style.visibility</p:attrName>
                                        </p:attrNameLst>
                                      </p:cBhvr>
                                      <p:to>
                                        <p:strVal val="hidden"/>
                                      </p:to>
                                    </p:set>
                                  </p:childTnLst>
                                </p:cTn>
                              </p:par>
                              <p:par>
                                <p:cTn id="29" presetID="10" presetClass="exit" presetSubtype="0" fill="hold" nodeType="withEffect">
                                  <p:stCondLst>
                                    <p:cond delay="0"/>
                                  </p:stCondLst>
                                  <p:childTnLst>
                                    <p:animEffect transition="out" filter="fade">
                                      <p:cBhvr>
                                        <p:cTn id="30" dur="500"/>
                                        <p:tgtEl>
                                          <p:spTgt spid="35"/>
                                        </p:tgtEl>
                                      </p:cBhvr>
                                    </p:animEffect>
                                    <p:set>
                                      <p:cBhvr>
                                        <p:cTn id="31" dur="1" fill="hold">
                                          <p:stCondLst>
                                            <p:cond delay="499"/>
                                          </p:stCondLst>
                                        </p:cTn>
                                        <p:tgtEl>
                                          <p:spTgt spid="35"/>
                                        </p:tgtEl>
                                        <p:attrNameLst>
                                          <p:attrName>style.visibility</p:attrName>
                                        </p:attrNameLst>
                                      </p:cBhvr>
                                      <p:to>
                                        <p:strVal val="hidden"/>
                                      </p:to>
                                    </p:set>
                                  </p:childTnLst>
                                </p:cTn>
                              </p:par>
                              <p:par>
                                <p:cTn id="32" presetID="10" presetClass="exit" presetSubtype="0" fill="hold" grpId="0" nodeType="withEffect">
                                  <p:stCondLst>
                                    <p:cond delay="0"/>
                                  </p:stCondLst>
                                  <p:childTnLst>
                                    <p:animEffect transition="out" filter="fade">
                                      <p:cBhvr>
                                        <p:cTn id="33" dur="500"/>
                                        <p:tgtEl>
                                          <p:spTgt spid="11"/>
                                        </p:tgtEl>
                                      </p:cBhvr>
                                    </p:animEffect>
                                    <p:set>
                                      <p:cBhvr>
                                        <p:cTn id="34" dur="1" fill="hold">
                                          <p:stCondLst>
                                            <p:cond delay="499"/>
                                          </p:stCondLst>
                                        </p:cTn>
                                        <p:tgtEl>
                                          <p:spTgt spid="11"/>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mediacall" presetSubtype="0" fill="hold" nodeType="clickEffect">
                                  <p:stCondLst>
                                    <p:cond delay="0"/>
                                  </p:stCondLst>
                                  <p:childTnLst>
                                    <p:cmd type="call" cmd="playFrom(0.0)">
                                      <p:cBhvr>
                                        <p:cTn id="38" dur="6000" fill="hold"/>
                                        <p:tgtEl>
                                          <p:spTgt spid="4"/>
                                        </p:tgtEl>
                                      </p:cBhvr>
                                    </p:cmd>
                                  </p:childTnLst>
                                </p:cTn>
                              </p:par>
                              <p:par>
                                <p:cTn id="39" presetID="1" presetClass="mediacall" presetSubtype="0" fill="hold" nodeType="withEffect">
                                  <p:stCondLst>
                                    <p:cond delay="0"/>
                                  </p:stCondLst>
                                  <p:childTnLst>
                                    <p:cmd type="call" cmd="playFrom(0.0)">
                                      <p:cBhvr>
                                        <p:cTn id="40" dur="6000" fill="hold"/>
                                        <p:tgtEl>
                                          <p:spTgt spid="3"/>
                                        </p:tgtEl>
                                      </p:cBhvr>
                                    </p:cmd>
                                  </p:childTnLst>
                                </p:cTn>
                              </p:par>
                            </p:childTnLst>
                          </p:cTn>
                        </p:par>
                      </p:childTnLst>
                    </p:cTn>
                  </p:par>
                  <p:par>
                    <p:cTn id="41" fill="hold">
                      <p:stCondLst>
                        <p:cond delay="indefinite"/>
                      </p:stCondLst>
                      <p:childTnLst>
                        <p:par>
                          <p:cTn id="42" fill="hold">
                            <p:stCondLst>
                              <p:cond delay="0"/>
                            </p:stCondLst>
                            <p:childTnLst>
                              <p:par>
                                <p:cTn id="43" presetID="42" presetClass="entr" presetSubtype="0" fill="hold" grpId="0" nodeType="clickEffect">
                                  <p:stCondLst>
                                    <p:cond delay="0"/>
                                  </p:stCondLst>
                                  <p:childTnLst>
                                    <p:set>
                                      <p:cBhvr>
                                        <p:cTn id="44" dur="1" fill="hold">
                                          <p:stCondLst>
                                            <p:cond delay="0"/>
                                          </p:stCondLst>
                                        </p:cTn>
                                        <p:tgtEl>
                                          <p:spTgt spid="36"/>
                                        </p:tgtEl>
                                        <p:attrNameLst>
                                          <p:attrName>style.visibility</p:attrName>
                                        </p:attrNameLst>
                                      </p:cBhvr>
                                      <p:to>
                                        <p:strVal val="visible"/>
                                      </p:to>
                                    </p:set>
                                    <p:animEffect transition="in" filter="fade">
                                      <p:cBhvr>
                                        <p:cTn id="45" dur="1000"/>
                                        <p:tgtEl>
                                          <p:spTgt spid="36"/>
                                        </p:tgtEl>
                                      </p:cBhvr>
                                    </p:animEffect>
                                    <p:anim calcmode="lin" valueType="num">
                                      <p:cBhvr>
                                        <p:cTn id="46" dur="1000" fill="hold"/>
                                        <p:tgtEl>
                                          <p:spTgt spid="36"/>
                                        </p:tgtEl>
                                        <p:attrNameLst>
                                          <p:attrName>ppt_x</p:attrName>
                                        </p:attrNameLst>
                                      </p:cBhvr>
                                      <p:tavLst>
                                        <p:tav tm="0">
                                          <p:val>
                                            <p:strVal val="#ppt_x"/>
                                          </p:val>
                                        </p:tav>
                                        <p:tav tm="100000">
                                          <p:val>
                                            <p:strVal val="#ppt_x"/>
                                          </p:val>
                                        </p:tav>
                                      </p:tavLst>
                                    </p:anim>
                                    <p:anim calcmode="lin" valueType="num">
                                      <p:cBhvr>
                                        <p:cTn id="47" dur="1000" fill="hold"/>
                                        <p:tgtEl>
                                          <p:spTgt spid="3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video>
              <p:cMediaNode vol="80000">
                <p:cTn id="48" repeatCount="indefinite" fill="hold" display="0">
                  <p:stCondLst>
                    <p:cond delay="indefinite"/>
                  </p:stCondLst>
                </p:cTn>
                <p:tgtEl>
                  <p:spTgt spid="7"/>
                </p:tgtEl>
              </p:cMediaNode>
            </p:video>
            <p:video>
              <p:cMediaNode vol="80000">
                <p:cTn id="49" repeatCount="indefinite" fill="hold" display="0">
                  <p:stCondLst>
                    <p:cond delay="indefinite"/>
                  </p:stCondLst>
                </p:cTn>
                <p:tgtEl>
                  <p:spTgt spid="8"/>
                </p:tgtEl>
              </p:cMediaNode>
            </p:video>
            <p:video>
              <p:cMediaNode vol="80000">
                <p:cTn id="50" repeatCount="indefinite" fill="hold" display="0">
                  <p:stCondLst>
                    <p:cond delay="indefinite"/>
                  </p:stCondLst>
                </p:cTn>
                <p:tgtEl>
                  <p:spTgt spid="3"/>
                </p:tgtEl>
              </p:cMediaNode>
            </p:video>
            <p:video>
              <p:cMediaNode vol="80000">
                <p:cTn id="51" repeatCount="indefinite" fill="hold" display="0">
                  <p:stCondLst>
                    <p:cond delay="indefinite"/>
                  </p:stCondLst>
                </p:cTn>
                <p:tgtEl>
                  <p:spTgt spid="4"/>
                </p:tgtEl>
              </p:cMediaNode>
            </p:video>
          </p:childTnLst>
        </p:cTn>
      </p:par>
    </p:tnLst>
    <p:bldLst>
      <p:bldP spid="11" grpId="0"/>
      <p:bldP spid="36" grpId="0"/>
    </p:bld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5" name="図 14"/>
          <p:cNvPicPr>
            <a:picLocks noChangeAspect="1"/>
          </p:cNvPicPr>
          <p:nvPr/>
        </p:nvPicPr>
        <p:blipFill rotWithShape="1">
          <a:blip r:embed="rId2">
            <a:extLst>
              <a:ext uri="{28A0092B-C50C-407E-A947-70E740481C1C}">
                <a14:useLocalDpi xmlns:a14="http://schemas.microsoft.com/office/drawing/2010/main" val="0"/>
              </a:ext>
            </a:extLst>
          </a:blip>
          <a:srcRect l="22121"/>
          <a:stretch/>
        </p:blipFill>
        <p:spPr>
          <a:xfrm>
            <a:off x="924791" y="977108"/>
            <a:ext cx="3536060" cy="4540465"/>
          </a:xfrm>
          <a:prstGeom prst="rect">
            <a:avLst/>
          </a:prstGeom>
        </p:spPr>
      </p:pic>
      <p:pic>
        <p:nvPicPr>
          <p:cNvPr id="24" name="図 23"/>
          <p:cNvPicPr>
            <a:picLocks noChangeAspect="1"/>
          </p:cNvPicPr>
          <p:nvPr/>
        </p:nvPicPr>
        <p:blipFill rotWithShape="1">
          <a:blip r:embed="rId3">
            <a:extLst>
              <a:ext uri="{28A0092B-C50C-407E-A947-70E740481C1C}">
                <a14:useLocalDpi xmlns:a14="http://schemas.microsoft.com/office/drawing/2010/main" val="0"/>
              </a:ext>
            </a:extLst>
          </a:blip>
          <a:srcRect l="17055" r="17305"/>
          <a:stretch/>
        </p:blipFill>
        <p:spPr>
          <a:xfrm>
            <a:off x="103909" y="990714"/>
            <a:ext cx="820882" cy="2905272"/>
          </a:xfrm>
          <a:prstGeom prst="rect">
            <a:avLst/>
          </a:prstGeom>
        </p:spPr>
      </p:pic>
      <p:sp>
        <p:nvSpPr>
          <p:cNvPr id="2" name="タイトル 1">
            <a:extLst>
              <a:ext uri="{FF2B5EF4-FFF2-40B4-BE49-F238E27FC236}">
                <a16:creationId xmlns:a16="http://schemas.microsoft.com/office/drawing/2014/main" id="{D9390133-20B6-4DB4-A745-1F47E1A2772D}"/>
              </a:ext>
            </a:extLst>
          </p:cNvPr>
          <p:cNvSpPr>
            <a:spLocks noGrp="1"/>
          </p:cNvSpPr>
          <p:nvPr>
            <p:ph type="title"/>
          </p:nvPr>
        </p:nvSpPr>
        <p:spPr>
          <a:xfrm>
            <a:off x="-1" y="0"/>
            <a:ext cx="9058275" cy="796603"/>
          </a:xfrm>
        </p:spPr>
        <p:txBody>
          <a:bodyPr>
            <a:normAutofit/>
          </a:bodyPr>
          <a:lstStyle/>
          <a:p>
            <a:r>
              <a:rPr lang="en-US" altLang="ja-JP" dirty="0"/>
              <a:t> </a:t>
            </a:r>
            <a:r>
              <a:rPr lang="ja-JP" altLang="en-US" dirty="0"/>
              <a:t>結果・考察</a:t>
            </a:r>
            <a:endParaRPr kumimoji="1" lang="ja-JP" altLang="en-US" sz="2400" dirty="0"/>
          </a:p>
        </p:txBody>
      </p:sp>
      <p:sp>
        <p:nvSpPr>
          <p:cNvPr id="26" name="円/楕円 25"/>
          <p:cNvSpPr/>
          <p:nvPr/>
        </p:nvSpPr>
        <p:spPr>
          <a:xfrm>
            <a:off x="1600199" y="4090976"/>
            <a:ext cx="639911" cy="629482"/>
          </a:xfrm>
          <a:prstGeom prst="ellipse">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テキスト ボックス 26"/>
          <p:cNvSpPr txBox="1"/>
          <p:nvPr/>
        </p:nvSpPr>
        <p:spPr>
          <a:xfrm>
            <a:off x="5278583" y="4174885"/>
            <a:ext cx="3252354" cy="461665"/>
          </a:xfrm>
          <a:prstGeom prst="rect">
            <a:avLst/>
          </a:prstGeom>
          <a:noFill/>
        </p:spPr>
        <p:txBody>
          <a:bodyPr wrap="square" rtlCol="0">
            <a:spAutoFit/>
          </a:bodyPr>
          <a:lstStyle/>
          <a:p>
            <a:r>
              <a:rPr kumimoji="1" lang="ja-JP" altLang="en-US" sz="2400" dirty="0"/>
              <a:t>粒子が下杵に追いつく</a:t>
            </a:r>
          </a:p>
        </p:txBody>
      </p:sp>
      <p:cxnSp>
        <p:nvCxnSpPr>
          <p:cNvPr id="28" name="直線矢印コネクタ 27"/>
          <p:cNvCxnSpPr>
            <a:stCxn id="27" idx="1"/>
            <a:endCxn id="26" idx="7"/>
          </p:cNvCxnSpPr>
          <p:nvPr/>
        </p:nvCxnSpPr>
        <p:spPr>
          <a:xfrm flipH="1" flipV="1">
            <a:off x="2146397" y="4183162"/>
            <a:ext cx="3132186" cy="22255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円/楕円 35"/>
          <p:cNvSpPr/>
          <p:nvPr/>
        </p:nvSpPr>
        <p:spPr>
          <a:xfrm>
            <a:off x="3644639" y="4438327"/>
            <a:ext cx="611713" cy="625912"/>
          </a:xfrm>
          <a:prstGeom prst="ellipse">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テキスト ボックス 36"/>
          <p:cNvSpPr txBox="1"/>
          <p:nvPr/>
        </p:nvSpPr>
        <p:spPr>
          <a:xfrm>
            <a:off x="5278583" y="4909416"/>
            <a:ext cx="3252354" cy="461665"/>
          </a:xfrm>
          <a:prstGeom prst="rect">
            <a:avLst/>
          </a:prstGeom>
          <a:noFill/>
        </p:spPr>
        <p:txBody>
          <a:bodyPr wrap="square" rtlCol="0">
            <a:spAutoFit/>
          </a:bodyPr>
          <a:lstStyle/>
          <a:p>
            <a:r>
              <a:rPr kumimoji="1" lang="ja-JP" altLang="en-US" sz="2400" dirty="0"/>
              <a:t>粒子と下杵の間に隙間</a:t>
            </a:r>
          </a:p>
        </p:txBody>
      </p:sp>
      <p:cxnSp>
        <p:nvCxnSpPr>
          <p:cNvPr id="38" name="直線矢印コネクタ 37"/>
          <p:cNvCxnSpPr>
            <a:stCxn id="37" idx="1"/>
          </p:cNvCxnSpPr>
          <p:nvPr/>
        </p:nvCxnSpPr>
        <p:spPr>
          <a:xfrm flipH="1" flipV="1">
            <a:off x="4256352" y="4784083"/>
            <a:ext cx="1022231" cy="3561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2" name="図 4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05914" y="990714"/>
            <a:ext cx="3511962" cy="2633972"/>
          </a:xfrm>
          <a:prstGeom prst="rect">
            <a:avLst/>
          </a:prstGeom>
        </p:spPr>
      </p:pic>
      <p:sp>
        <p:nvSpPr>
          <p:cNvPr id="69" name="下矢印 68">
            <a:extLst>
              <a:ext uri="{FF2B5EF4-FFF2-40B4-BE49-F238E27FC236}">
                <a16:creationId xmlns:a16="http://schemas.microsoft.com/office/drawing/2014/main" id="{F75BD82B-1F2C-8D48-ABC6-4DCF09391D73}"/>
              </a:ext>
            </a:extLst>
          </p:cNvPr>
          <p:cNvSpPr/>
          <p:nvPr/>
        </p:nvSpPr>
        <p:spPr>
          <a:xfrm rot="16200000">
            <a:off x="386541" y="5514541"/>
            <a:ext cx="480140" cy="499377"/>
          </a:xfrm>
          <a:prstGeom prst="downArrow">
            <a:avLst/>
          </a:prstGeom>
          <a:noFill/>
          <a:ln>
            <a:solidFill>
              <a:srgbClr val="3F97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0" name="コンテンツ プレースホルダー 16">
            <a:extLst>
              <a:ext uri="{FF2B5EF4-FFF2-40B4-BE49-F238E27FC236}">
                <a16:creationId xmlns:a16="http://schemas.microsoft.com/office/drawing/2014/main" id="{81960220-1E46-7A4A-ABC6-4334DCC05187}"/>
              </a:ext>
            </a:extLst>
          </p:cNvPr>
          <p:cNvSpPr txBox="1">
            <a:spLocks/>
          </p:cNvSpPr>
          <p:nvPr/>
        </p:nvSpPr>
        <p:spPr>
          <a:xfrm>
            <a:off x="876299" y="5583212"/>
            <a:ext cx="8181975" cy="47142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kumimoji="1" sz="1500" u="none"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400" dirty="0">
                <a:solidFill>
                  <a:srgbClr val="FF0000"/>
                </a:solidFill>
              </a:rPr>
              <a:t>下杵の降下速度が大きいと空気が多く入る</a:t>
            </a:r>
          </a:p>
        </p:txBody>
      </p:sp>
      <p:sp>
        <p:nvSpPr>
          <p:cNvPr id="82" name="右矢印 81"/>
          <p:cNvSpPr/>
          <p:nvPr/>
        </p:nvSpPr>
        <p:spPr>
          <a:xfrm rot="9196365">
            <a:off x="4651487" y="2165396"/>
            <a:ext cx="390525" cy="636865"/>
          </a:xfrm>
          <a:prstGeom prst="rightArrow">
            <a:avLst/>
          </a:prstGeom>
          <a:noFill/>
          <a:ln>
            <a:solidFill>
              <a:srgbClr val="3F97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角丸四角形 2"/>
          <p:cNvSpPr/>
          <p:nvPr/>
        </p:nvSpPr>
        <p:spPr>
          <a:xfrm>
            <a:off x="5361709" y="990714"/>
            <a:ext cx="831273" cy="2633972"/>
          </a:xfrm>
          <a:prstGeom prst="roundRect">
            <a:avLst/>
          </a:prstGeom>
          <a:noFill/>
          <a:ln w="28575">
            <a:solidFill>
              <a:srgbClr val="3F97A4"/>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862766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9"/>
                                        </p:tgtEl>
                                        <p:attrNameLst>
                                          <p:attrName>style.visibility</p:attrName>
                                        </p:attrNameLst>
                                      </p:cBhvr>
                                      <p:to>
                                        <p:strVal val="visible"/>
                                      </p:to>
                                    </p:set>
                                    <p:animEffect transition="in" filter="fade">
                                      <p:cBhvr>
                                        <p:cTn id="7" dur="1000"/>
                                        <p:tgtEl>
                                          <p:spTgt spid="69"/>
                                        </p:tgtEl>
                                      </p:cBhvr>
                                    </p:animEffect>
                                    <p:anim calcmode="lin" valueType="num">
                                      <p:cBhvr>
                                        <p:cTn id="8" dur="1000" fill="hold"/>
                                        <p:tgtEl>
                                          <p:spTgt spid="69"/>
                                        </p:tgtEl>
                                        <p:attrNameLst>
                                          <p:attrName>ppt_x</p:attrName>
                                        </p:attrNameLst>
                                      </p:cBhvr>
                                      <p:tavLst>
                                        <p:tav tm="0">
                                          <p:val>
                                            <p:strVal val="#ppt_x"/>
                                          </p:val>
                                        </p:tav>
                                        <p:tav tm="100000">
                                          <p:val>
                                            <p:strVal val="#ppt_x"/>
                                          </p:val>
                                        </p:tav>
                                      </p:tavLst>
                                    </p:anim>
                                    <p:anim calcmode="lin" valueType="num">
                                      <p:cBhvr>
                                        <p:cTn id="9" dur="1000" fill="hold"/>
                                        <p:tgtEl>
                                          <p:spTgt spid="69"/>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70"/>
                                        </p:tgtEl>
                                        <p:attrNameLst>
                                          <p:attrName>style.visibility</p:attrName>
                                        </p:attrNameLst>
                                      </p:cBhvr>
                                      <p:to>
                                        <p:strVal val="visible"/>
                                      </p:to>
                                    </p:set>
                                    <p:animEffect transition="in" filter="fade">
                                      <p:cBhvr>
                                        <p:cTn id="12" dur="1000"/>
                                        <p:tgtEl>
                                          <p:spTgt spid="70"/>
                                        </p:tgtEl>
                                      </p:cBhvr>
                                    </p:animEffect>
                                    <p:anim calcmode="lin" valueType="num">
                                      <p:cBhvr>
                                        <p:cTn id="13" dur="1000" fill="hold"/>
                                        <p:tgtEl>
                                          <p:spTgt spid="70"/>
                                        </p:tgtEl>
                                        <p:attrNameLst>
                                          <p:attrName>ppt_x</p:attrName>
                                        </p:attrNameLst>
                                      </p:cBhvr>
                                      <p:tavLst>
                                        <p:tav tm="0">
                                          <p:val>
                                            <p:strVal val="#ppt_x"/>
                                          </p:val>
                                        </p:tav>
                                        <p:tav tm="100000">
                                          <p:val>
                                            <p:strVal val="#ppt_x"/>
                                          </p:val>
                                        </p:tav>
                                      </p:tavLst>
                                    </p:anim>
                                    <p:anim calcmode="lin" valueType="num">
                                      <p:cBhvr>
                                        <p:cTn id="14" dur="1000" fill="hold"/>
                                        <p:tgtEl>
                                          <p:spTgt spid="7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animBg="1"/>
      <p:bldP spid="70" grpId="0"/>
    </p:bld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8" name="図 17"/>
          <p:cNvPicPr>
            <a:picLocks noChangeAspect="1"/>
          </p:cNvPicPr>
          <p:nvPr/>
        </p:nvPicPr>
        <p:blipFill rotWithShape="1">
          <a:blip r:embed="rId2">
            <a:extLst>
              <a:ext uri="{28A0092B-C50C-407E-A947-70E740481C1C}">
                <a14:useLocalDpi xmlns:a14="http://schemas.microsoft.com/office/drawing/2010/main" val="0"/>
              </a:ext>
            </a:extLst>
          </a:blip>
          <a:srcRect l="16390" t="8245" r="14956"/>
          <a:stretch/>
        </p:blipFill>
        <p:spPr>
          <a:xfrm>
            <a:off x="121150" y="1058434"/>
            <a:ext cx="883227" cy="2951053"/>
          </a:xfrm>
          <a:prstGeom prst="rect">
            <a:avLst/>
          </a:prstGeom>
        </p:spPr>
      </p:pic>
      <p:pic>
        <p:nvPicPr>
          <p:cNvPr id="16" name="図 15"/>
          <p:cNvPicPr>
            <a:picLocks noChangeAspect="1"/>
          </p:cNvPicPr>
          <p:nvPr/>
        </p:nvPicPr>
        <p:blipFill rotWithShape="1">
          <a:blip r:embed="rId3">
            <a:extLst>
              <a:ext uri="{28A0092B-C50C-407E-A947-70E740481C1C}">
                <a14:useLocalDpi xmlns:a14="http://schemas.microsoft.com/office/drawing/2010/main" val="0"/>
              </a:ext>
            </a:extLst>
          </a:blip>
          <a:srcRect l="21110"/>
          <a:stretch/>
        </p:blipFill>
        <p:spPr>
          <a:xfrm>
            <a:off x="981075" y="1058434"/>
            <a:ext cx="3622099" cy="4591321"/>
          </a:xfrm>
          <a:prstGeom prst="rect">
            <a:avLst/>
          </a:prstGeom>
        </p:spPr>
      </p:pic>
      <p:sp>
        <p:nvSpPr>
          <p:cNvPr id="2" name="タイトル 1">
            <a:extLst>
              <a:ext uri="{FF2B5EF4-FFF2-40B4-BE49-F238E27FC236}">
                <a16:creationId xmlns:a16="http://schemas.microsoft.com/office/drawing/2014/main" id="{D9390133-20B6-4DB4-A745-1F47E1A2772D}"/>
              </a:ext>
            </a:extLst>
          </p:cNvPr>
          <p:cNvSpPr>
            <a:spLocks noGrp="1"/>
          </p:cNvSpPr>
          <p:nvPr>
            <p:ph type="title"/>
          </p:nvPr>
        </p:nvSpPr>
        <p:spPr>
          <a:xfrm>
            <a:off x="-1" y="0"/>
            <a:ext cx="9058275" cy="796603"/>
          </a:xfrm>
        </p:spPr>
        <p:txBody>
          <a:bodyPr>
            <a:normAutofit/>
          </a:bodyPr>
          <a:lstStyle/>
          <a:p>
            <a:r>
              <a:rPr lang="en-US" altLang="ja-JP" dirty="0"/>
              <a:t> </a:t>
            </a:r>
            <a:r>
              <a:rPr lang="ja-JP" altLang="en-US" dirty="0"/>
              <a:t>結果・考察</a:t>
            </a:r>
            <a:endParaRPr kumimoji="1" lang="ja-JP" altLang="en-US" sz="2400" dirty="0"/>
          </a:p>
        </p:txBody>
      </p:sp>
      <p:sp>
        <p:nvSpPr>
          <p:cNvPr id="26" name="円/楕円 25"/>
          <p:cNvSpPr/>
          <p:nvPr/>
        </p:nvSpPr>
        <p:spPr>
          <a:xfrm>
            <a:off x="3539601" y="2063097"/>
            <a:ext cx="1061683" cy="1946390"/>
          </a:xfrm>
          <a:prstGeom prst="ellipse">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テキスト ボックス 26"/>
          <p:cNvSpPr txBox="1"/>
          <p:nvPr/>
        </p:nvSpPr>
        <p:spPr>
          <a:xfrm>
            <a:off x="5370272" y="4009487"/>
            <a:ext cx="3252354" cy="830997"/>
          </a:xfrm>
          <a:prstGeom prst="rect">
            <a:avLst/>
          </a:prstGeom>
          <a:noFill/>
        </p:spPr>
        <p:txBody>
          <a:bodyPr wrap="square" rtlCol="0">
            <a:spAutoFit/>
          </a:bodyPr>
          <a:lstStyle/>
          <a:p>
            <a:r>
              <a:rPr lang="ja-JP" altLang="en-US" sz="2400" dirty="0"/>
              <a:t>気泡が分裂して抜けていかない</a:t>
            </a:r>
            <a:endParaRPr kumimoji="1" lang="ja-JP" altLang="en-US" sz="2400" dirty="0"/>
          </a:p>
        </p:txBody>
      </p:sp>
      <p:cxnSp>
        <p:nvCxnSpPr>
          <p:cNvPr id="28" name="直線矢印コネクタ 27"/>
          <p:cNvCxnSpPr>
            <a:stCxn id="27" idx="1"/>
          </p:cNvCxnSpPr>
          <p:nvPr/>
        </p:nvCxnSpPr>
        <p:spPr>
          <a:xfrm flipH="1" flipV="1">
            <a:off x="4556332" y="3395464"/>
            <a:ext cx="813940" cy="102952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3" name="図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72564" y="1048651"/>
            <a:ext cx="3511962" cy="2633972"/>
          </a:xfrm>
          <a:prstGeom prst="rect">
            <a:avLst/>
          </a:prstGeom>
        </p:spPr>
      </p:pic>
      <p:sp>
        <p:nvSpPr>
          <p:cNvPr id="17" name="右矢印 16"/>
          <p:cNvSpPr/>
          <p:nvPr/>
        </p:nvSpPr>
        <p:spPr>
          <a:xfrm rot="9196365">
            <a:off x="5221797" y="2563401"/>
            <a:ext cx="390525" cy="393460"/>
          </a:xfrm>
          <a:prstGeom prst="rightArrow">
            <a:avLst/>
          </a:prstGeom>
          <a:solidFill>
            <a:srgbClr val="3F97A4"/>
          </a:solidFill>
          <a:ln>
            <a:solidFill>
              <a:srgbClr val="3F97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円/楕円 18"/>
          <p:cNvSpPr/>
          <p:nvPr/>
        </p:nvSpPr>
        <p:spPr>
          <a:xfrm>
            <a:off x="2476028" y="3037344"/>
            <a:ext cx="1061683" cy="1946390"/>
          </a:xfrm>
          <a:prstGeom prst="ellipse">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テキスト ボックス 19"/>
          <p:cNvSpPr txBox="1"/>
          <p:nvPr/>
        </p:nvSpPr>
        <p:spPr>
          <a:xfrm>
            <a:off x="5360747" y="4926356"/>
            <a:ext cx="3252354" cy="461665"/>
          </a:xfrm>
          <a:prstGeom prst="rect">
            <a:avLst/>
          </a:prstGeom>
          <a:noFill/>
        </p:spPr>
        <p:txBody>
          <a:bodyPr wrap="square" rtlCol="0">
            <a:spAutoFit/>
          </a:bodyPr>
          <a:lstStyle/>
          <a:p>
            <a:r>
              <a:rPr kumimoji="1" lang="ja-JP" altLang="en-US" sz="2400" dirty="0"/>
              <a:t>気泡が塊で抜けていく</a:t>
            </a:r>
          </a:p>
        </p:txBody>
      </p:sp>
      <p:cxnSp>
        <p:nvCxnSpPr>
          <p:cNvPr id="21" name="直線矢印コネクタ 20"/>
          <p:cNvCxnSpPr>
            <a:stCxn id="20" idx="1"/>
          </p:cNvCxnSpPr>
          <p:nvPr/>
        </p:nvCxnSpPr>
        <p:spPr>
          <a:xfrm flipH="1" flipV="1">
            <a:off x="3537711" y="4325725"/>
            <a:ext cx="1823036" cy="83146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下矢印 22">
            <a:extLst>
              <a:ext uri="{FF2B5EF4-FFF2-40B4-BE49-F238E27FC236}">
                <a16:creationId xmlns:a16="http://schemas.microsoft.com/office/drawing/2014/main" id="{F75BD82B-1F2C-8D48-ABC6-4DCF09391D73}"/>
              </a:ext>
            </a:extLst>
          </p:cNvPr>
          <p:cNvSpPr/>
          <p:nvPr/>
        </p:nvSpPr>
        <p:spPr>
          <a:xfrm rot="16200000">
            <a:off x="386541" y="5514541"/>
            <a:ext cx="480140" cy="499377"/>
          </a:xfrm>
          <a:prstGeom prst="downArrow">
            <a:avLst/>
          </a:prstGeom>
          <a:noFill/>
          <a:ln>
            <a:solidFill>
              <a:srgbClr val="3F97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コンテンツ プレースホルダー 16">
            <a:extLst>
              <a:ext uri="{FF2B5EF4-FFF2-40B4-BE49-F238E27FC236}">
                <a16:creationId xmlns:a16="http://schemas.microsoft.com/office/drawing/2014/main" id="{81960220-1E46-7A4A-ABC6-4334DCC05187}"/>
              </a:ext>
            </a:extLst>
          </p:cNvPr>
          <p:cNvSpPr txBox="1">
            <a:spLocks/>
          </p:cNvSpPr>
          <p:nvPr/>
        </p:nvSpPr>
        <p:spPr>
          <a:xfrm>
            <a:off x="876299" y="5583212"/>
            <a:ext cx="8181975" cy="47142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kumimoji="1" sz="1500" u="none"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400" dirty="0">
                <a:solidFill>
                  <a:srgbClr val="FF0000"/>
                </a:solidFill>
              </a:rPr>
              <a:t>下杵の降下速度が大きいと気泡の抜けが遅れる</a:t>
            </a:r>
          </a:p>
        </p:txBody>
      </p:sp>
      <p:sp>
        <p:nvSpPr>
          <p:cNvPr id="22" name="角丸四角形 21"/>
          <p:cNvSpPr/>
          <p:nvPr/>
        </p:nvSpPr>
        <p:spPr>
          <a:xfrm>
            <a:off x="6165176" y="1004151"/>
            <a:ext cx="1087679" cy="2633972"/>
          </a:xfrm>
          <a:prstGeom prst="roundRect">
            <a:avLst/>
          </a:prstGeom>
          <a:noFill/>
          <a:ln w="28575">
            <a:solidFill>
              <a:srgbClr val="3F97A4"/>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312347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1000"/>
                                        <p:tgtEl>
                                          <p:spTgt spid="23"/>
                                        </p:tgtEl>
                                      </p:cBhvr>
                                    </p:animEffect>
                                    <p:anim calcmode="lin" valueType="num">
                                      <p:cBhvr>
                                        <p:cTn id="8" dur="1000" fill="hold"/>
                                        <p:tgtEl>
                                          <p:spTgt spid="23"/>
                                        </p:tgtEl>
                                        <p:attrNameLst>
                                          <p:attrName>ppt_x</p:attrName>
                                        </p:attrNameLst>
                                      </p:cBhvr>
                                      <p:tavLst>
                                        <p:tav tm="0">
                                          <p:val>
                                            <p:strVal val="#ppt_x"/>
                                          </p:val>
                                        </p:tav>
                                        <p:tav tm="100000">
                                          <p:val>
                                            <p:strVal val="#ppt_x"/>
                                          </p:val>
                                        </p:tav>
                                      </p:tavLst>
                                    </p:anim>
                                    <p:anim calcmode="lin" valueType="num">
                                      <p:cBhvr>
                                        <p:cTn id="9" dur="1000" fill="hold"/>
                                        <p:tgtEl>
                                          <p:spTgt spid="2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1000"/>
                                        <p:tgtEl>
                                          <p:spTgt spid="25"/>
                                        </p:tgtEl>
                                      </p:cBhvr>
                                    </p:animEffect>
                                    <p:anim calcmode="lin" valueType="num">
                                      <p:cBhvr>
                                        <p:cTn id="13" dur="1000" fill="hold"/>
                                        <p:tgtEl>
                                          <p:spTgt spid="25"/>
                                        </p:tgtEl>
                                        <p:attrNameLst>
                                          <p:attrName>ppt_x</p:attrName>
                                        </p:attrNameLst>
                                      </p:cBhvr>
                                      <p:tavLst>
                                        <p:tav tm="0">
                                          <p:val>
                                            <p:strVal val="#ppt_x"/>
                                          </p:val>
                                        </p:tav>
                                        <p:tav tm="100000">
                                          <p:val>
                                            <p:strVal val="#ppt_x"/>
                                          </p:val>
                                        </p:tav>
                                      </p:tavLst>
                                    </p:anim>
                                    <p:anim calcmode="lin" valueType="num">
                                      <p:cBhvr>
                                        <p:cTn id="14"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5" grpId="0"/>
    </p:bld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96E0CBAD-0D28-45A3-A005-D15AA4910BFE}"/>
              </a:ext>
            </a:extLst>
          </p:cNvPr>
          <p:cNvSpPr>
            <a:spLocks noGrp="1"/>
          </p:cNvSpPr>
          <p:nvPr>
            <p:ph type="title"/>
          </p:nvPr>
        </p:nvSpPr>
        <p:spPr/>
        <p:txBody>
          <a:bodyPr>
            <a:normAutofit/>
          </a:bodyPr>
          <a:lstStyle/>
          <a:p>
            <a:r>
              <a:rPr lang="en-US" altLang="ja-JP" dirty="0"/>
              <a:t> Numerical</a:t>
            </a:r>
            <a:r>
              <a:rPr lang="ja-JP" altLang="en-US" dirty="0"/>
              <a:t> </a:t>
            </a:r>
            <a:r>
              <a:rPr lang="en-US" altLang="ja-JP" dirty="0"/>
              <a:t>Method</a:t>
            </a:r>
            <a:endParaRPr kumimoji="1" lang="ja-JP" altLang="en-US" dirty="0"/>
          </a:p>
        </p:txBody>
      </p:sp>
      <p:sp>
        <p:nvSpPr>
          <p:cNvPr id="11" name="テキスト ボックス 10">
            <a:extLst>
              <a:ext uri="{FF2B5EF4-FFF2-40B4-BE49-F238E27FC236}">
                <a16:creationId xmlns:a16="http://schemas.microsoft.com/office/drawing/2014/main" id="{815C6898-2017-4BB8-8EB9-16B78A01BCF2}"/>
              </a:ext>
            </a:extLst>
          </p:cNvPr>
          <p:cNvSpPr txBox="1"/>
          <p:nvPr/>
        </p:nvSpPr>
        <p:spPr>
          <a:xfrm>
            <a:off x="4822017" y="2118199"/>
            <a:ext cx="3206044" cy="369332"/>
          </a:xfrm>
          <a:prstGeom prst="rect">
            <a:avLst/>
          </a:prstGeom>
          <a:noFill/>
        </p:spPr>
        <p:txBody>
          <a:bodyPr wrap="square" rtlCol="0">
            <a:spAutoFit/>
          </a:bodyPr>
          <a:lstStyle/>
          <a:p>
            <a:pPr algn="ctr"/>
            <a:r>
              <a:rPr lang="ja-JP" altLang="en-US"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r>
              <a:rPr lang="en-US" altLang="ja-JP"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Solid Phase</a:t>
            </a:r>
            <a:r>
              <a:rPr lang="ja-JP" altLang="en-US"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r>
              <a:rPr lang="en-US" altLang="ja-JP"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DEM</a:t>
            </a:r>
            <a:r>
              <a:rPr lang="en-US" altLang="ja-JP" baseline="30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[2]</a:t>
            </a:r>
            <a:endParaRPr lang="en-US" altLang="ja-JP"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mc:AlternateContent xmlns:mc="http://schemas.openxmlformats.org/markup-compatibility/2006" xmlns:a14="http://schemas.microsoft.com/office/drawing/2010/main">
        <mc:Choice Requires="a14">
          <p:sp>
            <p:nvSpPr>
              <p:cNvPr id="14" name="正方形/長方形 13">
                <a:extLst>
                  <a:ext uri="{FF2B5EF4-FFF2-40B4-BE49-F238E27FC236}">
                    <a16:creationId xmlns:a16="http://schemas.microsoft.com/office/drawing/2014/main" id="{F56231B6-9C16-4223-A7E9-60416FF4776A}"/>
                  </a:ext>
                </a:extLst>
              </p:cNvPr>
              <p:cNvSpPr/>
              <p:nvPr/>
            </p:nvSpPr>
            <p:spPr>
              <a:xfrm>
                <a:off x="4940631" y="2573874"/>
                <a:ext cx="3640586" cy="688586"/>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r>
                        <a:rPr lang="en-US" altLang="ja-JP" sz="1600" i="1">
                          <a:latin typeface="Cambria Math" panose="02040503050406030204" pitchFamily="18" charset="0"/>
                          <a:ea typeface="Cambria Math" panose="02040503050406030204" pitchFamily="18" charset="0"/>
                        </a:rPr>
                        <m:t>𝑚</m:t>
                      </m:r>
                      <m:f>
                        <m:fPr>
                          <m:ctrlPr>
                            <a:rPr lang="ja-JP" altLang="en-US" sz="1600" i="1">
                              <a:latin typeface="Cambria Math" panose="02040503050406030204" pitchFamily="18" charset="0"/>
                            </a:rPr>
                          </m:ctrlPr>
                        </m:fPr>
                        <m:num>
                          <m:r>
                            <a:rPr lang="ja-JP" altLang="en-US" sz="1600" i="1">
                              <a:latin typeface="Cambria Math" panose="02040503050406030204" pitchFamily="18" charset="0"/>
                            </a:rPr>
                            <m:t>𝑑</m:t>
                          </m:r>
                          <m:r>
                            <a:rPr lang="en-US" altLang="ja-JP" sz="1600" b="1" i="1">
                              <a:latin typeface="Cambria Math" panose="02040503050406030204" pitchFamily="18" charset="0"/>
                              <a:ea typeface="Cambria Math" panose="02040503050406030204" pitchFamily="18" charset="0"/>
                            </a:rPr>
                            <m:t>𝒗</m:t>
                          </m:r>
                        </m:num>
                        <m:den>
                          <m:r>
                            <a:rPr lang="ja-JP" altLang="en-US" sz="1600" i="1">
                              <a:latin typeface="Cambria Math" panose="02040503050406030204" pitchFamily="18" charset="0"/>
                            </a:rPr>
                            <m:t>𝑑𝑡</m:t>
                          </m:r>
                        </m:den>
                      </m:f>
                      <m:r>
                        <a:rPr lang="ja-JP" altLang="en-US" sz="1600">
                          <a:latin typeface="Cambria Math" panose="02040503050406030204" pitchFamily="18" charset="0"/>
                        </a:rPr>
                        <m:t>=</m:t>
                      </m:r>
                      <m:nary>
                        <m:naryPr>
                          <m:chr m:val="∑"/>
                          <m:subHide m:val="on"/>
                          <m:supHide m:val="on"/>
                          <m:ctrlPr>
                            <a:rPr lang="ja-JP" altLang="en-US" sz="1600" i="1">
                              <a:latin typeface="Cambria Math" panose="02040503050406030204" pitchFamily="18" charset="0"/>
                            </a:rPr>
                          </m:ctrlPr>
                        </m:naryPr>
                        <m:sub/>
                        <m:sup/>
                        <m:e>
                          <m:sSub>
                            <m:sSubPr>
                              <m:ctrlPr>
                                <a:rPr lang="en-US" altLang="ja-JP" sz="1600" b="1" i="1">
                                  <a:latin typeface="Cambria Math" panose="02040503050406030204" pitchFamily="18" charset="0"/>
                                  <a:ea typeface="Cambria Math" panose="02040503050406030204" pitchFamily="18" charset="0"/>
                                </a:rPr>
                              </m:ctrlPr>
                            </m:sSubPr>
                            <m:e>
                              <m:r>
                                <a:rPr lang="en-US" altLang="ja-JP" sz="1600" b="1" i="1">
                                  <a:latin typeface="Cambria Math" panose="02040503050406030204" pitchFamily="18" charset="0"/>
                                  <a:ea typeface="Cambria Math" panose="02040503050406030204" pitchFamily="18" charset="0"/>
                                </a:rPr>
                                <m:t>𝑭</m:t>
                              </m:r>
                            </m:e>
                            <m:sub>
                              <m:r>
                                <a:rPr lang="en-US" altLang="ja-JP" sz="1600" b="1" i="1">
                                  <a:latin typeface="Cambria Math" panose="02040503050406030204" pitchFamily="18" charset="0"/>
                                  <a:ea typeface="Cambria Math" panose="02040503050406030204" pitchFamily="18" charset="0"/>
                                </a:rPr>
                                <m:t>𝑪</m:t>
                              </m:r>
                            </m:sub>
                          </m:sSub>
                        </m:e>
                      </m:nary>
                      <m:r>
                        <a:rPr lang="ja-JP" altLang="en-US" sz="1600">
                          <a:latin typeface="Cambria Math" panose="02040503050406030204" pitchFamily="18" charset="0"/>
                        </a:rPr>
                        <m:t>+</m:t>
                      </m:r>
                      <m:sSub>
                        <m:sSubPr>
                          <m:ctrlPr>
                            <a:rPr lang="ja-JP" altLang="en-US" sz="1600" i="1">
                              <a:latin typeface="Cambria Math" panose="02040503050406030204" pitchFamily="18" charset="0"/>
                            </a:rPr>
                          </m:ctrlPr>
                        </m:sSubPr>
                        <m:e>
                          <m:r>
                            <a:rPr lang="ja-JP" altLang="en-US" sz="1600" b="1" i="1">
                              <a:latin typeface="Cambria Math" panose="02040503050406030204" pitchFamily="18" charset="0"/>
                            </a:rPr>
                            <m:t>𝒇</m:t>
                          </m:r>
                        </m:e>
                        <m:sub>
                          <m:r>
                            <a:rPr lang="en-US" altLang="ja-JP" sz="1600" i="1">
                              <a:latin typeface="Cambria Math" panose="02040503050406030204" pitchFamily="18" charset="0"/>
                              <a:ea typeface="Cambria Math" panose="02040503050406030204" pitchFamily="18" charset="0"/>
                            </a:rPr>
                            <m:t>𝑑</m:t>
                          </m:r>
                        </m:sub>
                      </m:sSub>
                      <m:r>
                        <a:rPr lang="ja-JP" altLang="en-US" sz="1600">
                          <a:latin typeface="Cambria Math" panose="02040503050406030204" pitchFamily="18" charset="0"/>
                        </a:rPr>
                        <m:t>−</m:t>
                      </m:r>
                      <m:sSub>
                        <m:sSubPr>
                          <m:ctrlPr>
                            <a:rPr lang="ja-JP" altLang="en-US" sz="1600" i="1">
                              <a:latin typeface="Cambria Math" panose="02040503050406030204" pitchFamily="18" charset="0"/>
                            </a:rPr>
                          </m:ctrlPr>
                        </m:sSubPr>
                        <m:e>
                          <m:r>
                            <a:rPr lang="ja-JP" altLang="en-US" sz="1600" i="1">
                              <a:latin typeface="Cambria Math" panose="02040503050406030204" pitchFamily="18" charset="0"/>
                            </a:rPr>
                            <m:t>𝑉</m:t>
                          </m:r>
                        </m:e>
                        <m:sub>
                          <m:r>
                            <a:rPr lang="en-US" altLang="ja-JP" sz="1600" i="1">
                              <a:latin typeface="Cambria Math" panose="02040503050406030204" pitchFamily="18" charset="0"/>
                              <a:ea typeface="Cambria Math" panose="02040503050406030204" pitchFamily="18" charset="0"/>
                            </a:rPr>
                            <m:t>𝑠</m:t>
                          </m:r>
                        </m:sub>
                      </m:sSub>
                      <m:r>
                        <a:rPr lang="ja-JP" altLang="en-US" sz="1600">
                          <a:latin typeface="Cambria Math" panose="02040503050406030204" pitchFamily="18" charset="0"/>
                        </a:rPr>
                        <m:t>𝛻</m:t>
                      </m:r>
                      <m:r>
                        <a:rPr lang="ja-JP" altLang="en-US" sz="1600" i="1">
                          <a:latin typeface="Cambria Math" panose="02040503050406030204" pitchFamily="18" charset="0"/>
                        </a:rPr>
                        <m:t>𝑝</m:t>
                      </m:r>
                      <m:r>
                        <a:rPr lang="ja-JP" altLang="en-US" sz="1600">
                          <a:latin typeface="Cambria Math" panose="02040503050406030204" pitchFamily="18" charset="0"/>
                        </a:rPr>
                        <m:t>+</m:t>
                      </m:r>
                      <m:r>
                        <a:rPr lang="en-US" altLang="ja-JP" sz="1600" i="1">
                          <a:latin typeface="Cambria Math" panose="02040503050406030204" pitchFamily="18" charset="0"/>
                          <a:ea typeface="Cambria Math" panose="02040503050406030204" pitchFamily="18" charset="0"/>
                        </a:rPr>
                        <m:t>𝑚</m:t>
                      </m:r>
                      <m:r>
                        <a:rPr lang="ja-JP" altLang="en-US" sz="1600" b="1" i="1">
                          <a:latin typeface="Cambria Math" panose="02040503050406030204" pitchFamily="18" charset="0"/>
                        </a:rPr>
                        <m:t>𝒈</m:t>
                      </m:r>
                    </m:oMath>
                  </m:oMathPara>
                </a14:m>
                <a:endParaRPr lang="ja-JP" altLang="en-US" sz="1600" dirty="0">
                  <a:latin typeface="Arial" panose="020B0604020202020204" pitchFamily="34" charset="0"/>
                  <a:cs typeface="Arial" panose="020B0604020202020204" pitchFamily="34" charset="0"/>
                </a:endParaRPr>
              </a:p>
            </p:txBody>
          </p:sp>
        </mc:Choice>
        <mc:Fallback xmlns="">
          <p:sp>
            <p:nvSpPr>
              <p:cNvPr id="14" name="正方形/長方形 13">
                <a:extLst>
                  <a:ext uri="{FF2B5EF4-FFF2-40B4-BE49-F238E27FC236}">
                    <a16:creationId xmlns:a16="http://schemas.microsoft.com/office/drawing/2014/main" id="{F56231B6-9C16-4223-A7E9-60416FF4776A}"/>
                  </a:ext>
                </a:extLst>
              </p:cNvPr>
              <p:cNvSpPr>
                <a:spLocks noRot="1" noChangeAspect="1" noMove="1" noResize="1" noEditPoints="1" noAdjustHandles="1" noChangeArrowheads="1" noChangeShapeType="1" noTextEdit="1"/>
              </p:cNvSpPr>
              <p:nvPr/>
            </p:nvSpPr>
            <p:spPr>
              <a:xfrm>
                <a:off x="4940631" y="2573874"/>
                <a:ext cx="3640586" cy="688586"/>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5" name="正方形/長方形 14">
                <a:extLst>
                  <a:ext uri="{FF2B5EF4-FFF2-40B4-BE49-F238E27FC236}">
                    <a16:creationId xmlns:a16="http://schemas.microsoft.com/office/drawing/2014/main" id="{EAEA4957-EF9E-474D-98E3-1F1E133CCF7F}"/>
                  </a:ext>
                </a:extLst>
              </p:cNvPr>
              <p:cNvSpPr/>
              <p:nvPr/>
            </p:nvSpPr>
            <p:spPr>
              <a:xfrm>
                <a:off x="4940631" y="3188187"/>
                <a:ext cx="1316582" cy="55983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ja-JP" altLang="en-US" sz="1600" i="1">
                              <a:latin typeface="Cambria Math" panose="02040503050406030204" pitchFamily="18" charset="0"/>
                            </a:rPr>
                          </m:ctrlPr>
                        </m:fPr>
                        <m:num>
                          <m:r>
                            <a:rPr lang="ja-JP" altLang="en-US" sz="1600" i="1">
                              <a:latin typeface="Cambria Math" panose="02040503050406030204" pitchFamily="18" charset="0"/>
                            </a:rPr>
                            <m:t>𝑑</m:t>
                          </m:r>
                          <m:r>
                            <a:rPr lang="en-US" altLang="ja-JP" sz="1600" b="1" i="1">
                              <a:latin typeface="Cambria Math" panose="02040503050406030204" pitchFamily="18" charset="0"/>
                              <a:ea typeface="Cambria Math" panose="02040503050406030204" pitchFamily="18" charset="0"/>
                            </a:rPr>
                            <m:t>𝝎</m:t>
                          </m:r>
                        </m:num>
                        <m:den>
                          <m:r>
                            <a:rPr lang="ja-JP" altLang="en-US" sz="1600" i="1">
                              <a:latin typeface="Cambria Math" panose="02040503050406030204" pitchFamily="18" charset="0"/>
                            </a:rPr>
                            <m:t>𝑑𝑡</m:t>
                          </m:r>
                        </m:den>
                      </m:f>
                      <m:r>
                        <a:rPr lang="ja-JP" altLang="en-US" sz="1600">
                          <a:latin typeface="Cambria Math" panose="02040503050406030204" pitchFamily="18" charset="0"/>
                        </a:rPr>
                        <m:t>=</m:t>
                      </m:r>
                      <m:f>
                        <m:fPr>
                          <m:ctrlPr>
                            <a:rPr lang="ja-JP" altLang="en-US" sz="1600" i="1">
                              <a:latin typeface="Cambria Math" panose="02040503050406030204" pitchFamily="18" charset="0"/>
                            </a:rPr>
                          </m:ctrlPr>
                        </m:fPr>
                        <m:num>
                          <m:r>
                            <a:rPr lang="en-US" altLang="ja-JP" sz="1600" b="1" i="1">
                              <a:latin typeface="Cambria Math" panose="02040503050406030204" pitchFamily="18" charset="0"/>
                              <a:ea typeface="Cambria Math" panose="02040503050406030204" pitchFamily="18" charset="0"/>
                            </a:rPr>
                            <m:t>𝑻</m:t>
                          </m:r>
                        </m:num>
                        <m:den>
                          <m:r>
                            <a:rPr lang="en-US" altLang="ja-JP" sz="1600" i="1">
                              <a:latin typeface="Cambria Math" panose="02040503050406030204" pitchFamily="18" charset="0"/>
                              <a:ea typeface="Cambria Math" panose="02040503050406030204" pitchFamily="18" charset="0"/>
                            </a:rPr>
                            <m:t>𝐼</m:t>
                          </m:r>
                        </m:den>
                      </m:f>
                    </m:oMath>
                  </m:oMathPara>
                </a14:m>
                <a:endParaRPr lang="ja-JP" altLang="en-US" sz="1600" dirty="0">
                  <a:latin typeface="Arial" panose="020B0604020202020204" pitchFamily="34" charset="0"/>
                  <a:cs typeface="Arial" panose="020B0604020202020204" pitchFamily="34" charset="0"/>
                </a:endParaRPr>
              </a:p>
            </p:txBody>
          </p:sp>
        </mc:Choice>
        <mc:Fallback xmlns="">
          <p:sp>
            <p:nvSpPr>
              <p:cNvPr id="15" name="正方形/長方形 14">
                <a:extLst>
                  <a:ext uri="{FF2B5EF4-FFF2-40B4-BE49-F238E27FC236}">
                    <a16:creationId xmlns:a16="http://schemas.microsoft.com/office/drawing/2014/main" id="{EAEA4957-EF9E-474D-98E3-1F1E133CCF7F}"/>
                  </a:ext>
                </a:extLst>
              </p:cNvPr>
              <p:cNvSpPr>
                <a:spLocks noRot="1" noChangeAspect="1" noMove="1" noResize="1" noEditPoints="1" noAdjustHandles="1" noChangeArrowheads="1" noChangeShapeType="1" noTextEdit="1"/>
              </p:cNvSpPr>
              <p:nvPr/>
            </p:nvSpPr>
            <p:spPr>
              <a:xfrm>
                <a:off x="4940631" y="3188187"/>
                <a:ext cx="1316582" cy="559833"/>
              </a:xfrm>
              <a:prstGeom prst="rect">
                <a:avLst/>
              </a:prstGeom>
              <a:blipFill>
                <a:blip r:embed="rId4"/>
                <a:stretch>
                  <a:fillRect/>
                </a:stretch>
              </a:blipFill>
            </p:spPr>
            <p:txBody>
              <a:bodyPr/>
              <a:lstStyle/>
              <a:p>
                <a:r>
                  <a:rPr lang="ja-JP" altLang="en-US">
                    <a:noFill/>
                  </a:rPr>
                  <a:t> </a:t>
                </a:r>
              </a:p>
            </p:txBody>
          </p:sp>
        </mc:Fallback>
      </mc:AlternateContent>
      <p:sp>
        <p:nvSpPr>
          <p:cNvPr id="16" name="テキスト ボックス 15">
            <a:extLst>
              <a:ext uri="{FF2B5EF4-FFF2-40B4-BE49-F238E27FC236}">
                <a16:creationId xmlns:a16="http://schemas.microsoft.com/office/drawing/2014/main" id="{D30D1D65-E2F5-457F-A576-4E0539615343}"/>
              </a:ext>
            </a:extLst>
          </p:cNvPr>
          <p:cNvSpPr txBox="1"/>
          <p:nvPr/>
        </p:nvSpPr>
        <p:spPr>
          <a:xfrm>
            <a:off x="3808460" y="4281739"/>
            <a:ext cx="5061377" cy="369332"/>
          </a:xfrm>
          <a:prstGeom prst="rect">
            <a:avLst/>
          </a:prstGeom>
          <a:noFill/>
        </p:spPr>
        <p:txBody>
          <a:bodyPr wrap="square" rtlCol="0">
            <a:spAutoFit/>
          </a:bodyPr>
          <a:lstStyle/>
          <a:p>
            <a:pPr algn="ctr"/>
            <a:r>
              <a:rPr lang="ja-JP" altLang="en-US"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r>
              <a:rPr lang="en-US" altLang="ja-JP"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Gas Phase</a:t>
            </a:r>
            <a:r>
              <a:rPr lang="ja-JP" altLang="en-US"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r>
              <a:rPr lang="en-US" altLang="ja-JP"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CFD + Local Average Volume</a:t>
            </a:r>
            <a:r>
              <a:rPr lang="en-US" altLang="ja-JP" baseline="30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3]</a:t>
            </a:r>
          </a:p>
        </p:txBody>
      </p:sp>
      <mc:AlternateContent xmlns:mc="http://schemas.openxmlformats.org/markup-compatibility/2006" xmlns:a14="http://schemas.microsoft.com/office/drawing/2010/main">
        <mc:Choice Requires="a14">
          <p:sp>
            <p:nvSpPr>
              <p:cNvPr id="20" name="正方形/長方形 19">
                <a:extLst>
                  <a:ext uri="{FF2B5EF4-FFF2-40B4-BE49-F238E27FC236}">
                    <a16:creationId xmlns:a16="http://schemas.microsoft.com/office/drawing/2014/main" id="{D530DC2B-19A5-4B43-A352-B761977BA811}"/>
                  </a:ext>
                </a:extLst>
              </p:cNvPr>
              <p:cNvSpPr/>
              <p:nvPr/>
            </p:nvSpPr>
            <p:spPr>
              <a:xfrm>
                <a:off x="3978875" y="4634895"/>
                <a:ext cx="5135874" cy="609719"/>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f>
                        <m:fPr>
                          <m:ctrlPr>
                            <a:rPr lang="ja-JP" altLang="en-US" sz="1600" i="1">
                              <a:solidFill>
                                <a:schemeClr val="tx1">
                                  <a:lumMod val="75000"/>
                                  <a:lumOff val="25000"/>
                                </a:schemeClr>
                              </a:solidFill>
                              <a:latin typeface="Cambria Math" panose="02040503050406030204" pitchFamily="18" charset="0"/>
                            </a:rPr>
                          </m:ctrlPr>
                        </m:fPr>
                        <m:num>
                          <m:r>
                            <a:rPr lang="ja-JP" altLang="en-US" sz="1600">
                              <a:solidFill>
                                <a:schemeClr val="tx1">
                                  <a:lumMod val="75000"/>
                                  <a:lumOff val="25000"/>
                                </a:schemeClr>
                              </a:solidFill>
                              <a:latin typeface="Cambria Math" panose="02040503050406030204" pitchFamily="18" charset="0"/>
                            </a:rPr>
                            <m:t>𝜕</m:t>
                          </m:r>
                          <m:d>
                            <m:dPr>
                              <m:ctrlPr>
                                <a:rPr lang="ja-JP" altLang="en-US" sz="1600" i="1">
                                  <a:solidFill>
                                    <a:schemeClr val="tx1">
                                      <a:lumMod val="75000"/>
                                      <a:lumOff val="25000"/>
                                    </a:schemeClr>
                                  </a:solidFill>
                                  <a:latin typeface="Cambria Math" panose="02040503050406030204" pitchFamily="18" charset="0"/>
                                </a:rPr>
                              </m:ctrlPr>
                            </m:dPr>
                            <m:e>
                              <m:r>
                                <a:rPr lang="ja-JP" altLang="en-US" sz="1600" i="1">
                                  <a:solidFill>
                                    <a:schemeClr val="tx1">
                                      <a:lumMod val="75000"/>
                                      <a:lumOff val="25000"/>
                                    </a:schemeClr>
                                  </a:solidFill>
                                  <a:latin typeface="Cambria Math" panose="02040503050406030204" pitchFamily="18" charset="0"/>
                                </a:rPr>
                                <m:t>𝜖𝜌</m:t>
                              </m:r>
                              <m:sSub>
                                <m:sSubPr>
                                  <m:ctrlPr>
                                    <a:rPr lang="en-US" altLang="ja-JP" sz="1600" b="1" i="1">
                                      <a:solidFill>
                                        <a:schemeClr val="tx1">
                                          <a:lumMod val="75000"/>
                                          <a:lumOff val="25000"/>
                                        </a:schemeClr>
                                      </a:solidFill>
                                      <a:latin typeface="Cambria Math" panose="02040503050406030204" pitchFamily="18" charset="0"/>
                                      <a:ea typeface="Cambria Math" panose="02040503050406030204" pitchFamily="18" charset="0"/>
                                    </a:rPr>
                                  </m:ctrlPr>
                                </m:sSubPr>
                                <m:e>
                                  <m:r>
                                    <a:rPr lang="ja-JP" altLang="en-US" sz="1600" b="1" i="1">
                                      <a:solidFill>
                                        <a:schemeClr val="tx1">
                                          <a:lumMod val="75000"/>
                                          <a:lumOff val="25000"/>
                                        </a:schemeClr>
                                      </a:solidFill>
                                      <a:latin typeface="Cambria Math" panose="02040503050406030204" pitchFamily="18" charset="0"/>
                                    </a:rPr>
                                    <m:t>𝒖</m:t>
                                  </m:r>
                                </m:e>
                                <m:sub>
                                  <m:r>
                                    <a:rPr lang="en-US" altLang="ja-JP" sz="1600" b="1" i="1">
                                      <a:solidFill>
                                        <a:schemeClr val="tx1">
                                          <a:lumMod val="75000"/>
                                          <a:lumOff val="25000"/>
                                        </a:schemeClr>
                                      </a:solidFill>
                                      <a:latin typeface="Cambria Math" panose="02040503050406030204" pitchFamily="18" charset="0"/>
                                      <a:ea typeface="Cambria Math" panose="02040503050406030204" pitchFamily="18" charset="0"/>
                                    </a:rPr>
                                    <m:t>𝒇</m:t>
                                  </m:r>
                                </m:sub>
                              </m:sSub>
                            </m:e>
                          </m:d>
                        </m:num>
                        <m:den>
                          <m:r>
                            <a:rPr lang="ja-JP" altLang="en-US" sz="1600">
                              <a:solidFill>
                                <a:schemeClr val="tx1">
                                  <a:lumMod val="75000"/>
                                  <a:lumOff val="25000"/>
                                </a:schemeClr>
                              </a:solidFill>
                              <a:latin typeface="Cambria Math" panose="02040503050406030204" pitchFamily="18" charset="0"/>
                            </a:rPr>
                            <m:t>𝜕</m:t>
                          </m:r>
                          <m:r>
                            <a:rPr lang="ja-JP" altLang="en-US" sz="1600" i="1">
                              <a:solidFill>
                                <a:schemeClr val="tx1">
                                  <a:lumMod val="75000"/>
                                  <a:lumOff val="25000"/>
                                </a:schemeClr>
                              </a:solidFill>
                              <a:latin typeface="Cambria Math" panose="02040503050406030204" pitchFamily="18" charset="0"/>
                            </a:rPr>
                            <m:t>𝑡</m:t>
                          </m:r>
                        </m:den>
                      </m:f>
                      <m:r>
                        <a:rPr lang="ja-JP" altLang="en-US" sz="1600">
                          <a:solidFill>
                            <a:schemeClr val="tx1">
                              <a:lumMod val="75000"/>
                              <a:lumOff val="25000"/>
                            </a:schemeClr>
                          </a:solidFill>
                          <a:latin typeface="Cambria Math" panose="02040503050406030204" pitchFamily="18" charset="0"/>
                        </a:rPr>
                        <m:t>+</m:t>
                      </m:r>
                      <m:r>
                        <a:rPr lang="ja-JP" altLang="en-US" sz="1600">
                          <a:solidFill>
                            <a:schemeClr val="tx1">
                              <a:lumMod val="75000"/>
                              <a:lumOff val="25000"/>
                            </a:schemeClr>
                          </a:solidFill>
                          <a:latin typeface="Cambria Math" panose="02040503050406030204" pitchFamily="18" charset="0"/>
                        </a:rPr>
                        <m:t>𝛻</m:t>
                      </m:r>
                      <m:r>
                        <a:rPr lang="ja-JP" altLang="en-US" sz="1600">
                          <a:solidFill>
                            <a:schemeClr val="tx1">
                              <a:lumMod val="75000"/>
                              <a:lumOff val="25000"/>
                            </a:schemeClr>
                          </a:solidFill>
                          <a:latin typeface="Cambria Math" panose="02040503050406030204" pitchFamily="18" charset="0"/>
                        </a:rPr>
                        <m:t>・</m:t>
                      </m:r>
                      <m:d>
                        <m:dPr>
                          <m:ctrlPr>
                            <a:rPr lang="ja-JP" altLang="en-US" sz="1600" i="1">
                              <a:solidFill>
                                <a:schemeClr val="tx1">
                                  <a:lumMod val="75000"/>
                                  <a:lumOff val="25000"/>
                                </a:schemeClr>
                              </a:solidFill>
                              <a:latin typeface="Cambria Math" panose="02040503050406030204" pitchFamily="18" charset="0"/>
                            </a:rPr>
                          </m:ctrlPr>
                        </m:dPr>
                        <m:e>
                          <m:r>
                            <a:rPr lang="ja-JP" altLang="en-US" sz="1600" i="1">
                              <a:solidFill>
                                <a:schemeClr val="tx1">
                                  <a:lumMod val="75000"/>
                                  <a:lumOff val="25000"/>
                                </a:schemeClr>
                              </a:solidFill>
                              <a:latin typeface="Cambria Math" panose="02040503050406030204" pitchFamily="18" charset="0"/>
                            </a:rPr>
                            <m:t>𝜖𝜌</m:t>
                          </m:r>
                          <m:sSub>
                            <m:sSubPr>
                              <m:ctrlPr>
                                <a:rPr lang="en-US" altLang="ja-JP" sz="1600" b="1" i="1">
                                  <a:solidFill>
                                    <a:schemeClr val="tx1">
                                      <a:lumMod val="75000"/>
                                      <a:lumOff val="25000"/>
                                    </a:schemeClr>
                                  </a:solidFill>
                                  <a:latin typeface="Cambria Math" panose="02040503050406030204" pitchFamily="18" charset="0"/>
                                  <a:ea typeface="Cambria Math" panose="02040503050406030204" pitchFamily="18" charset="0"/>
                                </a:rPr>
                              </m:ctrlPr>
                            </m:sSubPr>
                            <m:e>
                              <m:r>
                                <a:rPr lang="ja-JP" altLang="en-US" sz="1600" b="1" i="1">
                                  <a:solidFill>
                                    <a:schemeClr val="tx1">
                                      <a:lumMod val="75000"/>
                                      <a:lumOff val="25000"/>
                                    </a:schemeClr>
                                  </a:solidFill>
                                  <a:latin typeface="Cambria Math" panose="02040503050406030204" pitchFamily="18" charset="0"/>
                                </a:rPr>
                                <m:t>𝒖</m:t>
                              </m:r>
                            </m:e>
                            <m:sub>
                              <m:r>
                                <a:rPr lang="en-US" altLang="ja-JP" sz="1600" b="1" i="1">
                                  <a:solidFill>
                                    <a:schemeClr val="tx1">
                                      <a:lumMod val="75000"/>
                                      <a:lumOff val="25000"/>
                                    </a:schemeClr>
                                  </a:solidFill>
                                  <a:latin typeface="Cambria Math" panose="02040503050406030204" pitchFamily="18" charset="0"/>
                                  <a:ea typeface="Cambria Math" panose="02040503050406030204" pitchFamily="18" charset="0"/>
                                </a:rPr>
                                <m:t>𝒇</m:t>
                              </m:r>
                            </m:sub>
                          </m:sSub>
                          <m:sSub>
                            <m:sSubPr>
                              <m:ctrlPr>
                                <a:rPr lang="en-US" altLang="ja-JP" sz="1600" b="1" i="1">
                                  <a:solidFill>
                                    <a:schemeClr val="tx1">
                                      <a:lumMod val="75000"/>
                                      <a:lumOff val="25000"/>
                                    </a:schemeClr>
                                  </a:solidFill>
                                  <a:latin typeface="Cambria Math" panose="02040503050406030204" pitchFamily="18" charset="0"/>
                                  <a:ea typeface="Cambria Math" panose="02040503050406030204" pitchFamily="18" charset="0"/>
                                </a:rPr>
                              </m:ctrlPr>
                            </m:sSubPr>
                            <m:e>
                              <m:r>
                                <a:rPr lang="ja-JP" altLang="en-US" sz="1600" b="1" i="1">
                                  <a:solidFill>
                                    <a:schemeClr val="tx1">
                                      <a:lumMod val="75000"/>
                                      <a:lumOff val="25000"/>
                                    </a:schemeClr>
                                  </a:solidFill>
                                  <a:latin typeface="Cambria Math" panose="02040503050406030204" pitchFamily="18" charset="0"/>
                                </a:rPr>
                                <m:t>𝒖</m:t>
                              </m:r>
                            </m:e>
                            <m:sub>
                              <m:r>
                                <a:rPr lang="en-US" altLang="ja-JP" sz="1600" b="1" i="1">
                                  <a:solidFill>
                                    <a:schemeClr val="tx1">
                                      <a:lumMod val="75000"/>
                                      <a:lumOff val="25000"/>
                                    </a:schemeClr>
                                  </a:solidFill>
                                  <a:latin typeface="Cambria Math" panose="02040503050406030204" pitchFamily="18" charset="0"/>
                                  <a:ea typeface="Cambria Math" panose="02040503050406030204" pitchFamily="18" charset="0"/>
                                </a:rPr>
                                <m:t>𝒇</m:t>
                              </m:r>
                            </m:sub>
                          </m:sSub>
                        </m:e>
                      </m:d>
                      <m:r>
                        <a:rPr lang="ja-JP" altLang="en-US" sz="1600">
                          <a:solidFill>
                            <a:schemeClr val="tx1">
                              <a:lumMod val="75000"/>
                              <a:lumOff val="25000"/>
                            </a:schemeClr>
                          </a:solidFill>
                          <a:latin typeface="Cambria Math" panose="02040503050406030204" pitchFamily="18" charset="0"/>
                        </a:rPr>
                        <m:t>=−</m:t>
                      </m:r>
                      <m:r>
                        <a:rPr lang="ja-JP" altLang="en-US" sz="1600" i="1">
                          <a:solidFill>
                            <a:schemeClr val="tx1">
                              <a:lumMod val="75000"/>
                              <a:lumOff val="25000"/>
                            </a:schemeClr>
                          </a:solidFill>
                          <a:latin typeface="Cambria Math" panose="02040503050406030204" pitchFamily="18" charset="0"/>
                        </a:rPr>
                        <m:t>𝜖</m:t>
                      </m:r>
                      <m:r>
                        <a:rPr lang="ja-JP" altLang="en-US" sz="1600">
                          <a:solidFill>
                            <a:schemeClr val="tx1">
                              <a:lumMod val="75000"/>
                              <a:lumOff val="25000"/>
                            </a:schemeClr>
                          </a:solidFill>
                          <a:latin typeface="Cambria Math" panose="02040503050406030204" pitchFamily="18" charset="0"/>
                        </a:rPr>
                        <m:t>𝛻</m:t>
                      </m:r>
                      <m:r>
                        <a:rPr lang="ja-JP" altLang="en-US" sz="1600" i="1">
                          <a:solidFill>
                            <a:schemeClr val="tx1">
                              <a:lumMod val="75000"/>
                              <a:lumOff val="25000"/>
                            </a:schemeClr>
                          </a:solidFill>
                          <a:latin typeface="Cambria Math" panose="02040503050406030204" pitchFamily="18" charset="0"/>
                        </a:rPr>
                        <m:t>𝑝</m:t>
                      </m:r>
                      <m:r>
                        <a:rPr lang="ja-JP" altLang="en-US" sz="1600">
                          <a:solidFill>
                            <a:schemeClr val="tx1">
                              <a:lumMod val="75000"/>
                              <a:lumOff val="25000"/>
                            </a:schemeClr>
                          </a:solidFill>
                          <a:latin typeface="Cambria Math" panose="02040503050406030204" pitchFamily="18" charset="0"/>
                        </a:rPr>
                        <m:t>+</m:t>
                      </m:r>
                      <m:sSub>
                        <m:sSubPr>
                          <m:ctrlPr>
                            <a:rPr lang="ja-JP" altLang="en-US" sz="1600" i="1">
                              <a:solidFill>
                                <a:schemeClr val="tx1">
                                  <a:lumMod val="75000"/>
                                  <a:lumOff val="25000"/>
                                </a:schemeClr>
                              </a:solidFill>
                              <a:latin typeface="Cambria Math" panose="02040503050406030204" pitchFamily="18" charset="0"/>
                            </a:rPr>
                          </m:ctrlPr>
                        </m:sSubPr>
                        <m:e>
                          <m:r>
                            <a:rPr lang="ja-JP" altLang="en-US" sz="1600" b="1" i="1">
                              <a:solidFill>
                                <a:schemeClr val="tx1">
                                  <a:lumMod val="75000"/>
                                  <a:lumOff val="25000"/>
                                </a:schemeClr>
                              </a:solidFill>
                              <a:latin typeface="Cambria Math" panose="02040503050406030204" pitchFamily="18" charset="0"/>
                            </a:rPr>
                            <m:t>𝒇</m:t>
                          </m:r>
                        </m:e>
                        <m:sub>
                          <m:r>
                            <a:rPr lang="ja-JP" altLang="en-US" sz="1600" b="1" i="1">
                              <a:solidFill>
                                <a:schemeClr val="tx1">
                                  <a:lumMod val="75000"/>
                                  <a:lumOff val="25000"/>
                                </a:schemeClr>
                              </a:solidFill>
                              <a:latin typeface="Cambria Math" panose="02040503050406030204" pitchFamily="18" charset="0"/>
                            </a:rPr>
                            <m:t>𝒔</m:t>
                          </m:r>
                        </m:sub>
                      </m:sSub>
                      <m:r>
                        <a:rPr lang="ja-JP" altLang="en-US" sz="1600">
                          <a:solidFill>
                            <a:schemeClr val="tx1">
                              <a:lumMod val="75000"/>
                              <a:lumOff val="25000"/>
                            </a:schemeClr>
                          </a:solidFill>
                          <a:latin typeface="Cambria Math" panose="02040503050406030204" pitchFamily="18" charset="0"/>
                        </a:rPr>
                        <m:t>+</m:t>
                      </m:r>
                      <m:r>
                        <a:rPr lang="ja-JP" altLang="en-US" sz="1600">
                          <a:solidFill>
                            <a:schemeClr val="tx1">
                              <a:lumMod val="75000"/>
                              <a:lumOff val="25000"/>
                            </a:schemeClr>
                          </a:solidFill>
                          <a:latin typeface="Cambria Math" panose="02040503050406030204" pitchFamily="18" charset="0"/>
                        </a:rPr>
                        <m:t>𝛻</m:t>
                      </m:r>
                      <m:r>
                        <a:rPr lang="ja-JP" altLang="en-US" sz="1600">
                          <a:solidFill>
                            <a:schemeClr val="tx1">
                              <a:lumMod val="75000"/>
                              <a:lumOff val="25000"/>
                            </a:schemeClr>
                          </a:solidFill>
                          <a:latin typeface="Cambria Math" panose="02040503050406030204" pitchFamily="18" charset="0"/>
                        </a:rPr>
                        <m:t>・</m:t>
                      </m:r>
                      <m:d>
                        <m:dPr>
                          <m:ctrlPr>
                            <a:rPr lang="ja-JP" altLang="en-US" sz="1600" i="1">
                              <a:solidFill>
                                <a:schemeClr val="tx1">
                                  <a:lumMod val="75000"/>
                                  <a:lumOff val="25000"/>
                                </a:schemeClr>
                              </a:solidFill>
                              <a:latin typeface="Cambria Math" panose="02040503050406030204" pitchFamily="18" charset="0"/>
                            </a:rPr>
                          </m:ctrlPr>
                        </m:dPr>
                        <m:e>
                          <m:r>
                            <a:rPr lang="ja-JP" altLang="en-US" sz="1600" i="1">
                              <a:solidFill>
                                <a:schemeClr val="tx1">
                                  <a:lumMod val="75000"/>
                                  <a:lumOff val="25000"/>
                                </a:schemeClr>
                              </a:solidFill>
                              <a:latin typeface="Cambria Math" panose="02040503050406030204" pitchFamily="18" charset="0"/>
                            </a:rPr>
                            <m:t>𝜖</m:t>
                          </m:r>
                          <m:r>
                            <a:rPr lang="ja-JP" altLang="en-US" sz="1600" b="1" i="1">
                              <a:solidFill>
                                <a:schemeClr val="tx1">
                                  <a:lumMod val="75000"/>
                                  <a:lumOff val="25000"/>
                                </a:schemeClr>
                              </a:solidFill>
                              <a:latin typeface="Cambria Math" panose="02040503050406030204" pitchFamily="18" charset="0"/>
                            </a:rPr>
                            <m:t>𝝉</m:t>
                          </m:r>
                        </m:e>
                      </m:d>
                      <m:r>
                        <a:rPr lang="ja-JP" altLang="en-US" sz="1600">
                          <a:solidFill>
                            <a:schemeClr val="tx1">
                              <a:lumMod val="75000"/>
                              <a:lumOff val="25000"/>
                            </a:schemeClr>
                          </a:solidFill>
                          <a:latin typeface="Cambria Math" panose="02040503050406030204" pitchFamily="18" charset="0"/>
                        </a:rPr>
                        <m:t>+</m:t>
                      </m:r>
                      <m:r>
                        <a:rPr lang="ja-JP" altLang="en-US" sz="1600" i="1">
                          <a:solidFill>
                            <a:schemeClr val="tx1">
                              <a:lumMod val="75000"/>
                              <a:lumOff val="25000"/>
                            </a:schemeClr>
                          </a:solidFill>
                          <a:latin typeface="Cambria Math" panose="02040503050406030204" pitchFamily="18" charset="0"/>
                        </a:rPr>
                        <m:t>𝜖𝜌</m:t>
                      </m:r>
                      <m:r>
                        <a:rPr lang="ja-JP" altLang="en-US" sz="1600" b="1" i="1">
                          <a:solidFill>
                            <a:schemeClr val="tx1">
                              <a:lumMod val="75000"/>
                              <a:lumOff val="25000"/>
                            </a:schemeClr>
                          </a:solidFill>
                          <a:latin typeface="Cambria Math" panose="02040503050406030204" pitchFamily="18" charset="0"/>
                        </a:rPr>
                        <m:t>𝒈</m:t>
                      </m:r>
                    </m:oMath>
                  </m:oMathPara>
                </a14:m>
                <a:endParaRPr lang="ja-JP" altLang="en-US" sz="1600" dirty="0">
                  <a:solidFill>
                    <a:schemeClr val="tx1">
                      <a:lumMod val="75000"/>
                      <a:lumOff val="25000"/>
                    </a:schemeClr>
                  </a:solidFill>
                  <a:latin typeface="Arial" panose="020B0604020202020204" pitchFamily="34" charset="0"/>
                  <a:cs typeface="Arial" panose="020B0604020202020204" pitchFamily="34" charset="0"/>
                </a:endParaRPr>
              </a:p>
            </p:txBody>
          </p:sp>
        </mc:Choice>
        <mc:Fallback xmlns="">
          <p:sp>
            <p:nvSpPr>
              <p:cNvPr id="20" name="正方形/長方形 19">
                <a:extLst>
                  <a:ext uri="{FF2B5EF4-FFF2-40B4-BE49-F238E27FC236}">
                    <a16:creationId xmlns:a16="http://schemas.microsoft.com/office/drawing/2014/main" id="{D530DC2B-19A5-4B43-A352-B761977BA811}"/>
                  </a:ext>
                </a:extLst>
              </p:cNvPr>
              <p:cNvSpPr>
                <a:spLocks noRot="1" noChangeAspect="1" noMove="1" noResize="1" noEditPoints="1" noAdjustHandles="1" noChangeArrowheads="1" noChangeShapeType="1" noTextEdit="1"/>
              </p:cNvSpPr>
              <p:nvPr/>
            </p:nvSpPr>
            <p:spPr>
              <a:xfrm>
                <a:off x="3978875" y="4634895"/>
                <a:ext cx="5135874" cy="609719"/>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1" name="正方形/長方形 20">
                <a:extLst>
                  <a:ext uri="{FF2B5EF4-FFF2-40B4-BE49-F238E27FC236}">
                    <a16:creationId xmlns:a16="http://schemas.microsoft.com/office/drawing/2014/main" id="{400A9834-3F6F-4C6A-94F0-CD50FC34F0E2}"/>
                  </a:ext>
                </a:extLst>
              </p:cNvPr>
              <p:cNvSpPr/>
              <p:nvPr/>
            </p:nvSpPr>
            <p:spPr>
              <a:xfrm>
                <a:off x="4043956" y="5209773"/>
                <a:ext cx="1915076" cy="56053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ja-JP" altLang="en-US" sz="1600" i="1">
                              <a:solidFill>
                                <a:schemeClr val="tx1">
                                  <a:lumMod val="75000"/>
                                  <a:lumOff val="25000"/>
                                </a:schemeClr>
                              </a:solidFill>
                              <a:latin typeface="Cambria Math" panose="02040503050406030204" pitchFamily="18" charset="0"/>
                            </a:rPr>
                          </m:ctrlPr>
                        </m:fPr>
                        <m:num>
                          <m:r>
                            <a:rPr lang="ja-JP" altLang="en-US" sz="1600">
                              <a:solidFill>
                                <a:schemeClr val="tx1">
                                  <a:lumMod val="75000"/>
                                  <a:lumOff val="25000"/>
                                </a:schemeClr>
                              </a:solidFill>
                              <a:latin typeface="Cambria Math" panose="02040503050406030204" pitchFamily="18" charset="0"/>
                            </a:rPr>
                            <m:t>𝜕</m:t>
                          </m:r>
                          <m:r>
                            <a:rPr lang="ja-JP" altLang="en-US" sz="1600" i="1">
                              <a:solidFill>
                                <a:schemeClr val="tx1">
                                  <a:lumMod val="75000"/>
                                  <a:lumOff val="25000"/>
                                </a:schemeClr>
                              </a:solidFill>
                              <a:latin typeface="Cambria Math" panose="02040503050406030204" pitchFamily="18" charset="0"/>
                            </a:rPr>
                            <m:t>𝜖</m:t>
                          </m:r>
                        </m:num>
                        <m:den>
                          <m:r>
                            <a:rPr lang="ja-JP" altLang="en-US" sz="1600">
                              <a:solidFill>
                                <a:schemeClr val="tx1">
                                  <a:lumMod val="75000"/>
                                  <a:lumOff val="25000"/>
                                </a:schemeClr>
                              </a:solidFill>
                              <a:latin typeface="Cambria Math" panose="02040503050406030204" pitchFamily="18" charset="0"/>
                            </a:rPr>
                            <m:t>𝜕</m:t>
                          </m:r>
                          <m:r>
                            <a:rPr lang="ja-JP" altLang="en-US" sz="1600" i="1">
                              <a:solidFill>
                                <a:schemeClr val="tx1">
                                  <a:lumMod val="75000"/>
                                  <a:lumOff val="25000"/>
                                </a:schemeClr>
                              </a:solidFill>
                              <a:latin typeface="Cambria Math" panose="02040503050406030204" pitchFamily="18" charset="0"/>
                            </a:rPr>
                            <m:t>𝑡</m:t>
                          </m:r>
                        </m:den>
                      </m:f>
                      <m:r>
                        <a:rPr lang="ja-JP" altLang="en-US" sz="1600">
                          <a:solidFill>
                            <a:schemeClr val="tx1">
                              <a:lumMod val="75000"/>
                              <a:lumOff val="25000"/>
                            </a:schemeClr>
                          </a:solidFill>
                          <a:latin typeface="Cambria Math" panose="02040503050406030204" pitchFamily="18" charset="0"/>
                        </a:rPr>
                        <m:t>+</m:t>
                      </m:r>
                      <m:r>
                        <a:rPr lang="ja-JP" altLang="en-US" sz="1600">
                          <a:solidFill>
                            <a:schemeClr val="tx1">
                              <a:lumMod val="75000"/>
                              <a:lumOff val="25000"/>
                            </a:schemeClr>
                          </a:solidFill>
                          <a:latin typeface="Cambria Math" panose="02040503050406030204" pitchFamily="18" charset="0"/>
                        </a:rPr>
                        <m:t>𝛻</m:t>
                      </m:r>
                      <m:r>
                        <a:rPr lang="ja-JP" altLang="en-US" sz="1600">
                          <a:solidFill>
                            <a:schemeClr val="tx1">
                              <a:lumMod val="75000"/>
                              <a:lumOff val="25000"/>
                            </a:schemeClr>
                          </a:solidFill>
                          <a:latin typeface="Cambria Math" panose="02040503050406030204" pitchFamily="18" charset="0"/>
                        </a:rPr>
                        <m:t>・</m:t>
                      </m:r>
                      <m:r>
                        <a:rPr lang="ja-JP" altLang="en-US" sz="1600">
                          <a:solidFill>
                            <a:schemeClr val="tx1">
                              <a:lumMod val="75000"/>
                              <a:lumOff val="25000"/>
                            </a:schemeClr>
                          </a:solidFill>
                          <a:latin typeface="Cambria Math" panose="02040503050406030204" pitchFamily="18" charset="0"/>
                        </a:rPr>
                        <m:t>(</m:t>
                      </m:r>
                      <m:r>
                        <a:rPr lang="ja-JP" altLang="en-US" sz="1600" i="1">
                          <a:solidFill>
                            <a:schemeClr val="tx1">
                              <a:lumMod val="75000"/>
                              <a:lumOff val="25000"/>
                            </a:schemeClr>
                          </a:solidFill>
                          <a:latin typeface="Cambria Math" panose="02040503050406030204" pitchFamily="18" charset="0"/>
                        </a:rPr>
                        <m:t>𝜖</m:t>
                      </m:r>
                      <m:sSub>
                        <m:sSubPr>
                          <m:ctrlPr>
                            <a:rPr lang="en-US" altLang="ja-JP" sz="1600" b="1" i="1">
                              <a:solidFill>
                                <a:schemeClr val="tx1">
                                  <a:lumMod val="75000"/>
                                  <a:lumOff val="25000"/>
                                </a:schemeClr>
                              </a:solidFill>
                              <a:latin typeface="Cambria Math" panose="02040503050406030204" pitchFamily="18" charset="0"/>
                              <a:ea typeface="Cambria Math" panose="02040503050406030204" pitchFamily="18" charset="0"/>
                            </a:rPr>
                          </m:ctrlPr>
                        </m:sSubPr>
                        <m:e>
                          <m:r>
                            <a:rPr lang="ja-JP" altLang="en-US" sz="1600" b="1" i="1">
                              <a:solidFill>
                                <a:schemeClr val="tx1">
                                  <a:lumMod val="75000"/>
                                  <a:lumOff val="25000"/>
                                </a:schemeClr>
                              </a:solidFill>
                              <a:latin typeface="Cambria Math" panose="02040503050406030204" pitchFamily="18" charset="0"/>
                            </a:rPr>
                            <m:t>𝒖</m:t>
                          </m:r>
                        </m:e>
                        <m:sub>
                          <m:r>
                            <a:rPr lang="en-US" altLang="ja-JP" sz="1600" b="1" i="1">
                              <a:solidFill>
                                <a:schemeClr val="tx1">
                                  <a:lumMod val="75000"/>
                                  <a:lumOff val="25000"/>
                                </a:schemeClr>
                              </a:solidFill>
                              <a:latin typeface="Cambria Math" panose="02040503050406030204" pitchFamily="18" charset="0"/>
                              <a:ea typeface="Cambria Math" panose="02040503050406030204" pitchFamily="18" charset="0"/>
                            </a:rPr>
                            <m:t>𝒇</m:t>
                          </m:r>
                        </m:sub>
                      </m:sSub>
                      <m:r>
                        <a:rPr lang="ja-JP" altLang="en-US" sz="1600">
                          <a:solidFill>
                            <a:schemeClr val="tx1">
                              <a:lumMod val="75000"/>
                              <a:lumOff val="25000"/>
                            </a:schemeClr>
                          </a:solidFill>
                          <a:latin typeface="Cambria Math" panose="02040503050406030204" pitchFamily="18" charset="0"/>
                        </a:rPr>
                        <m:t>)=0</m:t>
                      </m:r>
                    </m:oMath>
                  </m:oMathPara>
                </a14:m>
                <a:endParaRPr lang="ja-JP" altLang="en-US" sz="1600" dirty="0">
                  <a:solidFill>
                    <a:schemeClr val="tx1">
                      <a:lumMod val="75000"/>
                      <a:lumOff val="25000"/>
                    </a:schemeClr>
                  </a:solidFill>
                  <a:latin typeface="Arial" panose="020B0604020202020204" pitchFamily="34" charset="0"/>
                  <a:cs typeface="Arial" panose="020B0604020202020204" pitchFamily="34" charset="0"/>
                </a:endParaRPr>
              </a:p>
            </p:txBody>
          </p:sp>
        </mc:Choice>
        <mc:Fallback xmlns="">
          <p:sp>
            <p:nvSpPr>
              <p:cNvPr id="21" name="正方形/長方形 20">
                <a:extLst>
                  <a:ext uri="{FF2B5EF4-FFF2-40B4-BE49-F238E27FC236}">
                    <a16:creationId xmlns:a16="http://schemas.microsoft.com/office/drawing/2014/main" id="{400A9834-3F6F-4C6A-94F0-CD50FC34F0E2}"/>
                  </a:ext>
                </a:extLst>
              </p:cNvPr>
              <p:cNvSpPr>
                <a:spLocks noRot="1" noChangeAspect="1" noMove="1" noResize="1" noEditPoints="1" noAdjustHandles="1" noChangeArrowheads="1" noChangeShapeType="1" noTextEdit="1"/>
              </p:cNvSpPr>
              <p:nvPr/>
            </p:nvSpPr>
            <p:spPr>
              <a:xfrm>
                <a:off x="4043956" y="5209773"/>
                <a:ext cx="1915076" cy="560538"/>
              </a:xfrm>
              <a:prstGeom prst="rect">
                <a:avLst/>
              </a:prstGeom>
              <a:blipFill>
                <a:blip r:embed="rId6"/>
                <a:stretch>
                  <a:fillRect/>
                </a:stretch>
              </a:blipFill>
            </p:spPr>
            <p:txBody>
              <a:bodyPr/>
              <a:lstStyle/>
              <a:p>
                <a:r>
                  <a:rPr lang="ja-JP" altLang="en-US">
                    <a:noFill/>
                  </a:rPr>
                  <a:t> </a:t>
                </a:r>
              </a:p>
            </p:txBody>
          </p:sp>
        </mc:Fallback>
      </mc:AlternateContent>
      <p:sp>
        <p:nvSpPr>
          <p:cNvPr id="7" name="テキスト ボックス 6">
            <a:extLst>
              <a:ext uri="{FF2B5EF4-FFF2-40B4-BE49-F238E27FC236}">
                <a16:creationId xmlns:a16="http://schemas.microsoft.com/office/drawing/2014/main" id="{B9EBFD01-1FD6-434F-A683-CF391D124120}"/>
              </a:ext>
            </a:extLst>
          </p:cNvPr>
          <p:cNvSpPr txBox="1"/>
          <p:nvPr/>
        </p:nvSpPr>
        <p:spPr>
          <a:xfrm>
            <a:off x="6162087" y="3676694"/>
            <a:ext cx="530090" cy="715581"/>
          </a:xfrm>
          <a:prstGeom prst="rect">
            <a:avLst/>
          </a:prstGeom>
          <a:noFill/>
        </p:spPr>
        <p:txBody>
          <a:bodyPr wrap="square" rtlCol="0">
            <a:spAutoFit/>
          </a:bodyPr>
          <a:lstStyle/>
          <a:p>
            <a:r>
              <a:rPr lang="en-US" altLang="ja-JP" sz="4050" dirty="0">
                <a:latin typeface="Arial" panose="020B0604020202020204" pitchFamily="34" charset="0"/>
                <a:cs typeface="Arial" panose="020B0604020202020204" pitchFamily="34" charset="0"/>
              </a:rPr>
              <a:t>+</a:t>
            </a:r>
            <a:endParaRPr lang="ja-JP" altLang="en-US" sz="4050" dirty="0">
              <a:latin typeface="Arial" panose="020B0604020202020204" pitchFamily="34" charset="0"/>
              <a:cs typeface="Arial" panose="020B0604020202020204" pitchFamily="34" charset="0"/>
            </a:endParaRPr>
          </a:p>
        </p:txBody>
      </p:sp>
      <p:sp>
        <p:nvSpPr>
          <p:cNvPr id="25" name="大かっこ 24">
            <a:extLst>
              <a:ext uri="{FF2B5EF4-FFF2-40B4-BE49-F238E27FC236}">
                <a16:creationId xmlns:a16="http://schemas.microsoft.com/office/drawing/2014/main" id="{46FF3262-82D0-4AC6-A6E6-5DB572149281}"/>
              </a:ext>
            </a:extLst>
          </p:cNvPr>
          <p:cNvSpPr/>
          <p:nvPr/>
        </p:nvSpPr>
        <p:spPr>
          <a:xfrm>
            <a:off x="4598239" y="2455670"/>
            <a:ext cx="3640585" cy="1294952"/>
          </a:xfrm>
          <a:prstGeom prst="bracketPair">
            <a:avLst/>
          </a:prstGeom>
          <a:ln w="28575">
            <a:solidFill>
              <a:srgbClr val="3F97A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sz="1350">
              <a:latin typeface="Arial" panose="020B0604020202020204" pitchFamily="34" charset="0"/>
              <a:cs typeface="Arial" panose="020B0604020202020204" pitchFamily="34" charset="0"/>
            </a:endParaRPr>
          </a:p>
        </p:txBody>
      </p:sp>
      <p:sp>
        <p:nvSpPr>
          <p:cNvPr id="26" name="大かっこ 25">
            <a:extLst>
              <a:ext uri="{FF2B5EF4-FFF2-40B4-BE49-F238E27FC236}">
                <a16:creationId xmlns:a16="http://schemas.microsoft.com/office/drawing/2014/main" id="{8459B7D9-EA31-49B1-9FE2-B2556FADBBC1}"/>
              </a:ext>
            </a:extLst>
          </p:cNvPr>
          <p:cNvSpPr/>
          <p:nvPr/>
        </p:nvSpPr>
        <p:spPr>
          <a:xfrm>
            <a:off x="3831038" y="4468936"/>
            <a:ext cx="5192188" cy="1345553"/>
          </a:xfrm>
          <a:prstGeom prst="bracketPair">
            <a:avLst/>
          </a:prstGeom>
          <a:ln w="28575">
            <a:solidFill>
              <a:srgbClr val="3F97A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sz="1350">
              <a:latin typeface="Arial" panose="020B0604020202020204" pitchFamily="34" charset="0"/>
              <a:cs typeface="Arial" panose="020B0604020202020204" pitchFamily="34" charset="0"/>
            </a:endParaRPr>
          </a:p>
        </p:txBody>
      </p:sp>
      <p:cxnSp>
        <p:nvCxnSpPr>
          <p:cNvPr id="28" name="直線コネクタ 27">
            <a:extLst>
              <a:ext uri="{FF2B5EF4-FFF2-40B4-BE49-F238E27FC236}">
                <a16:creationId xmlns:a16="http://schemas.microsoft.com/office/drawing/2014/main" id="{1681648E-3C5C-4148-9E6B-648A57B75810}"/>
              </a:ext>
            </a:extLst>
          </p:cNvPr>
          <p:cNvCxnSpPr/>
          <p:nvPr/>
        </p:nvCxnSpPr>
        <p:spPr>
          <a:xfrm>
            <a:off x="6504103" y="3040029"/>
            <a:ext cx="221567" cy="0"/>
          </a:xfrm>
          <a:prstGeom prst="line">
            <a:avLst/>
          </a:prstGeom>
          <a:ln w="28575">
            <a:solidFill>
              <a:srgbClr val="FF7171"/>
            </a:solidFill>
          </a:ln>
        </p:spPr>
        <p:style>
          <a:lnRef idx="1">
            <a:schemeClr val="accent1"/>
          </a:lnRef>
          <a:fillRef idx="0">
            <a:schemeClr val="accent1"/>
          </a:fillRef>
          <a:effectRef idx="0">
            <a:schemeClr val="accent1"/>
          </a:effectRef>
          <a:fontRef idx="minor">
            <a:schemeClr val="tx1"/>
          </a:fontRef>
        </p:style>
      </p:cxnSp>
      <p:cxnSp>
        <p:nvCxnSpPr>
          <p:cNvPr id="29" name="直線コネクタ 28">
            <a:extLst>
              <a:ext uri="{FF2B5EF4-FFF2-40B4-BE49-F238E27FC236}">
                <a16:creationId xmlns:a16="http://schemas.microsoft.com/office/drawing/2014/main" id="{65B1E1C2-C2A4-473D-8C19-45F8331D0E54}"/>
              </a:ext>
            </a:extLst>
          </p:cNvPr>
          <p:cNvCxnSpPr/>
          <p:nvPr/>
        </p:nvCxnSpPr>
        <p:spPr>
          <a:xfrm>
            <a:off x="7178981" y="5204744"/>
            <a:ext cx="221567" cy="0"/>
          </a:xfrm>
          <a:prstGeom prst="line">
            <a:avLst/>
          </a:prstGeom>
          <a:ln w="28575">
            <a:solidFill>
              <a:srgbClr val="FF717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テキスト ボックス 30">
                <a:extLst>
                  <a:ext uri="{FF2B5EF4-FFF2-40B4-BE49-F238E27FC236}">
                    <a16:creationId xmlns:a16="http://schemas.microsoft.com/office/drawing/2014/main" id="{A8CE8971-E44D-4DE1-98D0-ED02CC8CCA81}"/>
                  </a:ext>
                </a:extLst>
              </p:cNvPr>
              <p:cNvSpPr txBox="1"/>
              <p:nvPr/>
            </p:nvSpPr>
            <p:spPr>
              <a:xfrm>
                <a:off x="622939" y="3153034"/>
                <a:ext cx="3181645" cy="752642"/>
              </a:xfrm>
              <a:prstGeom prst="rect">
                <a:avLst/>
              </a:prstGeom>
              <a:noFill/>
              <a:ln>
                <a:solidFill>
                  <a:srgbClr val="FF7171"/>
                </a:solid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ja-JP" altLang="ja-JP" b="1" i="1">
                              <a:solidFill>
                                <a:schemeClr val="tx1">
                                  <a:lumMod val="75000"/>
                                  <a:lumOff val="25000"/>
                                </a:schemeClr>
                              </a:solidFill>
                              <a:latin typeface="Cambria Math" panose="02040503050406030204" pitchFamily="18" charset="0"/>
                            </a:rPr>
                          </m:ctrlPr>
                        </m:sSubPr>
                        <m:e>
                          <m:r>
                            <a:rPr lang="en-US" altLang="ja-JP" b="1" i="1">
                              <a:solidFill>
                                <a:schemeClr val="tx1">
                                  <a:lumMod val="75000"/>
                                  <a:lumOff val="25000"/>
                                </a:schemeClr>
                              </a:solidFill>
                              <a:latin typeface="Cambria Math" panose="02040503050406030204" pitchFamily="18" charset="0"/>
                            </a:rPr>
                            <m:t>𝒇</m:t>
                          </m:r>
                        </m:e>
                        <m:sub>
                          <m:r>
                            <a:rPr lang="en-US" altLang="ja-JP" b="1" i="1">
                              <a:solidFill>
                                <a:schemeClr val="tx1">
                                  <a:lumMod val="75000"/>
                                  <a:lumOff val="25000"/>
                                </a:schemeClr>
                              </a:solidFill>
                              <a:latin typeface="Cambria Math" panose="02040503050406030204" pitchFamily="18" charset="0"/>
                            </a:rPr>
                            <m:t>𝒔</m:t>
                          </m:r>
                        </m:sub>
                      </m:sSub>
                      <m:r>
                        <a:rPr lang="en-US" altLang="ja-JP">
                          <a:solidFill>
                            <a:schemeClr val="tx1">
                              <a:lumMod val="75000"/>
                              <a:lumOff val="25000"/>
                            </a:schemeClr>
                          </a:solidFill>
                          <a:latin typeface="Cambria Math" panose="02040503050406030204" pitchFamily="18" charset="0"/>
                        </a:rPr>
                        <m:t>=</m:t>
                      </m:r>
                      <m:f>
                        <m:fPr>
                          <m:ctrlPr>
                            <a:rPr lang="ja-JP" altLang="ja-JP" i="1">
                              <a:solidFill>
                                <a:schemeClr val="tx1">
                                  <a:lumMod val="75000"/>
                                  <a:lumOff val="25000"/>
                                </a:schemeClr>
                              </a:solidFill>
                              <a:latin typeface="Cambria Math" panose="02040503050406030204" pitchFamily="18" charset="0"/>
                            </a:rPr>
                          </m:ctrlPr>
                        </m:fPr>
                        <m:num>
                          <m:r>
                            <m:rPr>
                              <m:sty m:val="p"/>
                            </m:rPr>
                            <a:rPr lang="en-US" altLang="ja-JP">
                              <a:solidFill>
                                <a:schemeClr val="tx1">
                                  <a:lumMod val="75000"/>
                                  <a:lumOff val="25000"/>
                                </a:schemeClr>
                              </a:solidFill>
                              <a:latin typeface="Cambria Math" panose="02040503050406030204" pitchFamily="18" charset="0"/>
                            </a:rPr>
                            <m:t>Σ</m:t>
                          </m:r>
                          <m:sSub>
                            <m:sSubPr>
                              <m:ctrlPr>
                                <a:rPr lang="ja-JP" altLang="ja-JP" b="1" i="1">
                                  <a:solidFill>
                                    <a:schemeClr val="tx1">
                                      <a:lumMod val="75000"/>
                                      <a:lumOff val="25000"/>
                                    </a:schemeClr>
                                  </a:solidFill>
                                  <a:latin typeface="Cambria Math" panose="02040503050406030204" pitchFamily="18" charset="0"/>
                                </a:rPr>
                              </m:ctrlPr>
                            </m:sSubPr>
                            <m:e>
                              <m:r>
                                <a:rPr lang="en-US" altLang="ja-JP" b="1" i="1">
                                  <a:solidFill>
                                    <a:schemeClr val="tx1">
                                      <a:lumMod val="75000"/>
                                      <a:lumOff val="25000"/>
                                    </a:schemeClr>
                                  </a:solidFill>
                                  <a:latin typeface="Cambria Math" panose="02040503050406030204" pitchFamily="18" charset="0"/>
                                </a:rPr>
                                <m:t>𝒇</m:t>
                              </m:r>
                            </m:e>
                            <m:sub>
                              <m:r>
                                <a:rPr lang="en-US" altLang="ja-JP" b="1" i="1">
                                  <a:solidFill>
                                    <a:schemeClr val="tx1">
                                      <a:lumMod val="75000"/>
                                      <a:lumOff val="25000"/>
                                    </a:schemeClr>
                                  </a:solidFill>
                                  <a:latin typeface="Cambria Math" panose="02040503050406030204" pitchFamily="18" charset="0"/>
                                </a:rPr>
                                <m:t>𝒅</m:t>
                              </m:r>
                              <m:r>
                                <a:rPr lang="en-US" altLang="ja-JP" b="1" i="1">
                                  <a:solidFill>
                                    <a:schemeClr val="tx1">
                                      <a:lumMod val="75000"/>
                                      <a:lumOff val="25000"/>
                                    </a:schemeClr>
                                  </a:solidFill>
                                  <a:latin typeface="Cambria Math" panose="02040503050406030204" pitchFamily="18" charset="0"/>
                                </a:rPr>
                                <m:t> </m:t>
                              </m:r>
                            </m:sub>
                          </m:sSub>
                        </m:num>
                        <m:den>
                          <m:sSub>
                            <m:sSubPr>
                              <m:ctrlPr>
                                <a:rPr lang="ja-JP" altLang="ja-JP" i="1">
                                  <a:solidFill>
                                    <a:schemeClr val="tx1">
                                      <a:lumMod val="75000"/>
                                      <a:lumOff val="25000"/>
                                    </a:schemeClr>
                                  </a:solidFill>
                                  <a:latin typeface="Cambria Math" panose="02040503050406030204" pitchFamily="18" charset="0"/>
                                </a:rPr>
                              </m:ctrlPr>
                            </m:sSubPr>
                            <m:e>
                              <m:r>
                                <a:rPr lang="en-US" altLang="ja-JP" i="1">
                                  <a:solidFill>
                                    <a:schemeClr val="tx1">
                                      <a:lumMod val="75000"/>
                                      <a:lumOff val="25000"/>
                                    </a:schemeClr>
                                  </a:solidFill>
                                  <a:latin typeface="Cambria Math" panose="02040503050406030204" pitchFamily="18" charset="0"/>
                                </a:rPr>
                                <m:t>𝑉</m:t>
                              </m:r>
                            </m:e>
                            <m:sub>
                              <m:r>
                                <a:rPr lang="en-US" altLang="ja-JP" i="1">
                                  <a:solidFill>
                                    <a:schemeClr val="tx1">
                                      <a:lumMod val="75000"/>
                                      <a:lumOff val="25000"/>
                                    </a:schemeClr>
                                  </a:solidFill>
                                  <a:latin typeface="Cambria Math" panose="02040503050406030204" pitchFamily="18" charset="0"/>
                                </a:rPr>
                                <m:t>𝑔𝑟𝑖𝑑</m:t>
                              </m:r>
                            </m:sub>
                          </m:sSub>
                        </m:den>
                      </m:f>
                      <m:r>
                        <a:rPr lang="en-US" altLang="ja-JP" i="1">
                          <a:solidFill>
                            <a:schemeClr val="tx1">
                              <a:lumMod val="75000"/>
                              <a:lumOff val="25000"/>
                            </a:schemeClr>
                          </a:solidFill>
                          <a:latin typeface="Cambria Math" panose="02040503050406030204" pitchFamily="18" charset="0"/>
                        </a:rPr>
                        <m:t>=</m:t>
                      </m:r>
                      <m:f>
                        <m:fPr>
                          <m:ctrlPr>
                            <a:rPr lang="ja-JP" altLang="ja-JP" i="1">
                              <a:solidFill>
                                <a:schemeClr val="tx1">
                                  <a:lumMod val="75000"/>
                                  <a:lumOff val="25000"/>
                                </a:schemeClr>
                              </a:solidFill>
                              <a:latin typeface="Cambria Math" panose="02040503050406030204" pitchFamily="18" charset="0"/>
                            </a:rPr>
                          </m:ctrlPr>
                        </m:fPr>
                        <m:num>
                          <m:r>
                            <m:rPr>
                              <m:sty m:val="p"/>
                            </m:rPr>
                            <a:rPr lang="en-US" altLang="ja-JP">
                              <a:solidFill>
                                <a:schemeClr val="tx1">
                                  <a:lumMod val="75000"/>
                                  <a:lumOff val="25000"/>
                                </a:schemeClr>
                              </a:solidFill>
                              <a:latin typeface="Cambria Math" panose="02040503050406030204" pitchFamily="18" charset="0"/>
                            </a:rPr>
                            <m:t>Σ</m:t>
                          </m:r>
                          <m:r>
                            <a:rPr lang="en-US" altLang="ja-JP" i="1">
                              <a:solidFill>
                                <a:schemeClr val="tx1">
                                  <a:lumMod val="75000"/>
                                  <a:lumOff val="25000"/>
                                </a:schemeClr>
                              </a:solidFill>
                              <a:latin typeface="Cambria Math" panose="02040503050406030204" pitchFamily="18" charset="0"/>
                            </a:rPr>
                            <m:t>𝛽</m:t>
                          </m:r>
                          <m:sSub>
                            <m:sSubPr>
                              <m:ctrlPr>
                                <a:rPr lang="ja-JP" altLang="ja-JP" i="1">
                                  <a:solidFill>
                                    <a:schemeClr val="tx1">
                                      <a:lumMod val="75000"/>
                                      <a:lumOff val="25000"/>
                                    </a:schemeClr>
                                  </a:solidFill>
                                  <a:latin typeface="Cambria Math" panose="02040503050406030204" pitchFamily="18" charset="0"/>
                                </a:rPr>
                              </m:ctrlPr>
                            </m:sSubPr>
                            <m:e>
                              <m:r>
                                <a:rPr lang="en-US" altLang="ja-JP" i="1">
                                  <a:solidFill>
                                    <a:schemeClr val="tx1">
                                      <a:lumMod val="75000"/>
                                      <a:lumOff val="25000"/>
                                    </a:schemeClr>
                                  </a:solidFill>
                                  <a:latin typeface="Cambria Math" panose="02040503050406030204" pitchFamily="18" charset="0"/>
                                </a:rPr>
                                <m:t>𝑉</m:t>
                              </m:r>
                            </m:e>
                            <m:sub>
                              <m:r>
                                <a:rPr lang="en-US" altLang="ja-JP" i="1">
                                  <a:solidFill>
                                    <a:schemeClr val="tx1">
                                      <a:lumMod val="75000"/>
                                      <a:lumOff val="25000"/>
                                    </a:schemeClr>
                                  </a:solidFill>
                                  <a:latin typeface="Cambria Math" panose="02040503050406030204" pitchFamily="18" charset="0"/>
                                </a:rPr>
                                <m:t>𝑆</m:t>
                              </m:r>
                            </m:sub>
                          </m:sSub>
                          <m:d>
                            <m:dPr>
                              <m:ctrlPr>
                                <a:rPr lang="ja-JP" altLang="ja-JP" i="1">
                                  <a:solidFill>
                                    <a:schemeClr val="tx1">
                                      <a:lumMod val="75000"/>
                                      <a:lumOff val="25000"/>
                                    </a:schemeClr>
                                  </a:solidFill>
                                  <a:latin typeface="Cambria Math" panose="02040503050406030204" pitchFamily="18" charset="0"/>
                                </a:rPr>
                              </m:ctrlPr>
                            </m:dPr>
                            <m:e>
                              <m:r>
                                <a:rPr lang="en-US" altLang="ja-JP" b="1" i="1">
                                  <a:solidFill>
                                    <a:schemeClr val="tx1">
                                      <a:lumMod val="75000"/>
                                      <a:lumOff val="25000"/>
                                    </a:schemeClr>
                                  </a:solidFill>
                                  <a:latin typeface="Cambria Math" panose="02040503050406030204" pitchFamily="18" charset="0"/>
                                </a:rPr>
                                <m:t>𝒗</m:t>
                              </m:r>
                              <m:r>
                                <a:rPr lang="en-US" altLang="ja-JP" b="1" i="1">
                                  <a:solidFill>
                                    <a:schemeClr val="tx1">
                                      <a:lumMod val="75000"/>
                                      <a:lumOff val="25000"/>
                                    </a:schemeClr>
                                  </a:solidFill>
                                  <a:latin typeface="Cambria Math" panose="02040503050406030204" pitchFamily="18" charset="0"/>
                                </a:rPr>
                                <m:t>−</m:t>
                              </m:r>
                              <m:sSub>
                                <m:sSubPr>
                                  <m:ctrlPr>
                                    <a:rPr lang="en-US" altLang="ja-JP" b="1" i="1">
                                      <a:solidFill>
                                        <a:schemeClr val="tx1">
                                          <a:lumMod val="75000"/>
                                          <a:lumOff val="25000"/>
                                        </a:schemeClr>
                                      </a:solidFill>
                                      <a:latin typeface="Cambria Math" panose="02040503050406030204" pitchFamily="18" charset="0"/>
                                    </a:rPr>
                                  </m:ctrlPr>
                                </m:sSubPr>
                                <m:e>
                                  <m:r>
                                    <a:rPr lang="en-US" altLang="ja-JP" b="1" i="1">
                                      <a:solidFill>
                                        <a:schemeClr val="tx1">
                                          <a:lumMod val="75000"/>
                                          <a:lumOff val="25000"/>
                                        </a:schemeClr>
                                      </a:solidFill>
                                      <a:latin typeface="Cambria Math" panose="02040503050406030204" pitchFamily="18" charset="0"/>
                                    </a:rPr>
                                    <m:t>𝒖</m:t>
                                  </m:r>
                                </m:e>
                                <m:sub>
                                  <m:r>
                                    <a:rPr lang="en-US" altLang="ja-JP" b="1" i="1">
                                      <a:solidFill>
                                        <a:schemeClr val="tx1">
                                          <a:lumMod val="75000"/>
                                          <a:lumOff val="25000"/>
                                        </a:schemeClr>
                                      </a:solidFill>
                                      <a:latin typeface="Cambria Math" panose="02040503050406030204" pitchFamily="18" charset="0"/>
                                    </a:rPr>
                                    <m:t>𝒇</m:t>
                                  </m:r>
                                </m:sub>
                              </m:sSub>
                            </m:e>
                          </m:d>
                        </m:num>
                        <m:den>
                          <m:d>
                            <m:dPr>
                              <m:ctrlPr>
                                <a:rPr lang="ja-JP" altLang="ja-JP" i="1">
                                  <a:solidFill>
                                    <a:schemeClr val="tx1">
                                      <a:lumMod val="75000"/>
                                      <a:lumOff val="25000"/>
                                    </a:schemeClr>
                                  </a:solidFill>
                                  <a:latin typeface="Cambria Math" panose="02040503050406030204" pitchFamily="18" charset="0"/>
                                </a:rPr>
                              </m:ctrlPr>
                            </m:dPr>
                            <m:e>
                              <m:r>
                                <a:rPr lang="en-US" altLang="ja-JP" i="1">
                                  <a:solidFill>
                                    <a:schemeClr val="tx1">
                                      <a:lumMod val="75000"/>
                                      <a:lumOff val="25000"/>
                                    </a:schemeClr>
                                  </a:solidFill>
                                  <a:latin typeface="Cambria Math" panose="02040503050406030204" pitchFamily="18" charset="0"/>
                                </a:rPr>
                                <m:t>1−</m:t>
                              </m:r>
                              <m:r>
                                <a:rPr lang="en-US" altLang="ja-JP" i="1">
                                  <a:solidFill>
                                    <a:schemeClr val="tx1">
                                      <a:lumMod val="75000"/>
                                      <a:lumOff val="25000"/>
                                    </a:schemeClr>
                                  </a:solidFill>
                                  <a:latin typeface="Cambria Math" panose="02040503050406030204" pitchFamily="18" charset="0"/>
                                </a:rPr>
                                <m:t>𝜀</m:t>
                              </m:r>
                            </m:e>
                          </m:d>
                          <m:sSub>
                            <m:sSubPr>
                              <m:ctrlPr>
                                <a:rPr lang="ja-JP" altLang="ja-JP" i="1">
                                  <a:solidFill>
                                    <a:schemeClr val="tx1">
                                      <a:lumMod val="75000"/>
                                      <a:lumOff val="25000"/>
                                    </a:schemeClr>
                                  </a:solidFill>
                                  <a:latin typeface="Cambria Math" panose="02040503050406030204" pitchFamily="18" charset="0"/>
                                </a:rPr>
                              </m:ctrlPr>
                            </m:sSubPr>
                            <m:e>
                              <m:r>
                                <a:rPr lang="en-US" altLang="ja-JP" i="1">
                                  <a:solidFill>
                                    <a:schemeClr val="tx1">
                                      <a:lumMod val="75000"/>
                                      <a:lumOff val="25000"/>
                                    </a:schemeClr>
                                  </a:solidFill>
                                  <a:latin typeface="Cambria Math" panose="02040503050406030204" pitchFamily="18" charset="0"/>
                                </a:rPr>
                                <m:t>𝑉</m:t>
                              </m:r>
                            </m:e>
                            <m:sub>
                              <m:r>
                                <a:rPr lang="en-US" altLang="ja-JP" i="1">
                                  <a:solidFill>
                                    <a:schemeClr val="tx1">
                                      <a:lumMod val="75000"/>
                                      <a:lumOff val="25000"/>
                                    </a:schemeClr>
                                  </a:solidFill>
                                  <a:latin typeface="Cambria Math" panose="02040503050406030204" pitchFamily="18" charset="0"/>
                                </a:rPr>
                                <m:t>𝑔𝑟𝑖𝑑</m:t>
                              </m:r>
                            </m:sub>
                          </m:sSub>
                        </m:den>
                      </m:f>
                    </m:oMath>
                  </m:oMathPara>
                </a14:m>
                <a:endParaRPr lang="en-US" altLang="ja-JP" dirty="0">
                  <a:solidFill>
                    <a:schemeClr val="tx1">
                      <a:lumMod val="75000"/>
                      <a:lumOff val="25000"/>
                    </a:schemeClr>
                  </a:solidFill>
                  <a:latin typeface="Arial" panose="020B0604020202020204" pitchFamily="34" charset="0"/>
                  <a:ea typeface="ヒラギノ丸ゴ Pro W4" panose="020F0400000000000000" pitchFamily="34" charset="-128"/>
                  <a:cs typeface="Arial" panose="020B0604020202020204" pitchFamily="34" charset="0"/>
                </a:endParaRPr>
              </a:p>
            </p:txBody>
          </p:sp>
        </mc:Choice>
        <mc:Fallback xmlns="">
          <p:sp>
            <p:nvSpPr>
              <p:cNvPr id="31" name="テキスト ボックス 30">
                <a:extLst>
                  <a:ext uri="{FF2B5EF4-FFF2-40B4-BE49-F238E27FC236}">
                    <a16:creationId xmlns:a16="http://schemas.microsoft.com/office/drawing/2014/main" id="{A8CE8971-E44D-4DE1-98D0-ED02CC8CCA81}"/>
                  </a:ext>
                </a:extLst>
              </p:cNvPr>
              <p:cNvSpPr txBox="1">
                <a:spLocks noRot="1" noChangeAspect="1" noMove="1" noResize="1" noEditPoints="1" noAdjustHandles="1" noChangeArrowheads="1" noChangeShapeType="1" noTextEdit="1"/>
              </p:cNvSpPr>
              <p:nvPr/>
            </p:nvSpPr>
            <p:spPr>
              <a:xfrm>
                <a:off x="622939" y="3153034"/>
                <a:ext cx="3181645" cy="752642"/>
              </a:xfrm>
              <a:prstGeom prst="rect">
                <a:avLst/>
              </a:prstGeom>
              <a:blipFill>
                <a:blip r:embed="rId7"/>
                <a:stretch>
                  <a:fillRect/>
                </a:stretch>
              </a:blipFill>
              <a:ln>
                <a:solidFill>
                  <a:srgbClr val="FF7171"/>
                </a:solidFill>
              </a:ln>
            </p:spPr>
            <p:txBody>
              <a:bodyPr/>
              <a:lstStyle/>
              <a:p>
                <a:r>
                  <a:rPr lang="ja-JP" altLang="en-US">
                    <a:noFill/>
                  </a:rPr>
                  <a:t> </a:t>
                </a:r>
              </a:p>
            </p:txBody>
          </p:sp>
        </mc:Fallback>
      </mc:AlternateContent>
      <p:cxnSp>
        <p:nvCxnSpPr>
          <p:cNvPr id="33" name="直線矢印コネクタ 32">
            <a:extLst>
              <a:ext uri="{FF2B5EF4-FFF2-40B4-BE49-F238E27FC236}">
                <a16:creationId xmlns:a16="http://schemas.microsoft.com/office/drawing/2014/main" id="{71C3027F-4914-4F48-A93C-94DB5155A9D2}"/>
              </a:ext>
            </a:extLst>
          </p:cNvPr>
          <p:cNvCxnSpPr>
            <a:cxnSpLocks/>
            <a:stCxn id="31" idx="3"/>
          </p:cNvCxnSpPr>
          <p:nvPr/>
        </p:nvCxnSpPr>
        <p:spPr>
          <a:xfrm flipV="1">
            <a:off x="3804584" y="3079638"/>
            <a:ext cx="2699519" cy="449717"/>
          </a:xfrm>
          <a:prstGeom prst="straightConnector1">
            <a:avLst/>
          </a:prstGeom>
          <a:ln>
            <a:solidFill>
              <a:srgbClr val="FF717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矢印コネクタ 33">
            <a:extLst>
              <a:ext uri="{FF2B5EF4-FFF2-40B4-BE49-F238E27FC236}">
                <a16:creationId xmlns:a16="http://schemas.microsoft.com/office/drawing/2014/main" id="{FD65F9C0-5316-4EA6-8555-0A5B1D598D51}"/>
              </a:ext>
            </a:extLst>
          </p:cNvPr>
          <p:cNvCxnSpPr>
            <a:cxnSpLocks/>
            <a:stCxn id="31" idx="3"/>
          </p:cNvCxnSpPr>
          <p:nvPr/>
        </p:nvCxnSpPr>
        <p:spPr>
          <a:xfrm>
            <a:off x="3804584" y="3529355"/>
            <a:ext cx="3273549" cy="1675389"/>
          </a:xfrm>
          <a:prstGeom prst="straightConnector1">
            <a:avLst/>
          </a:prstGeom>
          <a:ln>
            <a:solidFill>
              <a:srgbClr val="FF7171"/>
            </a:solidFill>
            <a:tailEnd type="triangle"/>
          </a:ln>
        </p:spPr>
        <p:style>
          <a:lnRef idx="1">
            <a:schemeClr val="accent1"/>
          </a:lnRef>
          <a:fillRef idx="0">
            <a:schemeClr val="accent1"/>
          </a:fillRef>
          <a:effectRef idx="0">
            <a:schemeClr val="accent1"/>
          </a:effectRef>
          <a:fontRef idx="minor">
            <a:schemeClr val="tx1"/>
          </a:fontRef>
        </p:style>
      </p:cxnSp>
      <p:sp>
        <p:nvSpPr>
          <p:cNvPr id="48" name="テキスト ボックス 47">
            <a:extLst>
              <a:ext uri="{FF2B5EF4-FFF2-40B4-BE49-F238E27FC236}">
                <a16:creationId xmlns:a16="http://schemas.microsoft.com/office/drawing/2014/main" id="{EDDF51A8-9015-4635-8A61-A8D4FEE02753}"/>
              </a:ext>
            </a:extLst>
          </p:cNvPr>
          <p:cNvSpPr txBox="1"/>
          <p:nvPr/>
        </p:nvSpPr>
        <p:spPr>
          <a:xfrm>
            <a:off x="630561" y="3979072"/>
            <a:ext cx="3166402" cy="369332"/>
          </a:xfrm>
          <a:prstGeom prst="rect">
            <a:avLst/>
          </a:prstGeom>
          <a:noFill/>
        </p:spPr>
        <p:txBody>
          <a:bodyPr wrap="square" rtlCol="0">
            <a:spAutoFit/>
          </a:bodyPr>
          <a:lstStyle/>
          <a:p>
            <a:pPr algn="ctr"/>
            <a:r>
              <a:rPr lang="en-US" altLang="ja-JP"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Exchange of momentum</a:t>
            </a:r>
          </a:p>
        </p:txBody>
      </p:sp>
      <p:sp>
        <p:nvSpPr>
          <p:cNvPr id="23" name="テキスト ボックス 22">
            <a:extLst>
              <a:ext uri="{FF2B5EF4-FFF2-40B4-BE49-F238E27FC236}">
                <a16:creationId xmlns:a16="http://schemas.microsoft.com/office/drawing/2014/main" id="{5C0F5A5F-CBD6-492D-A415-F108A373F486}"/>
              </a:ext>
            </a:extLst>
          </p:cNvPr>
          <p:cNvSpPr txBox="1"/>
          <p:nvPr/>
        </p:nvSpPr>
        <p:spPr>
          <a:xfrm>
            <a:off x="269787" y="5661871"/>
            <a:ext cx="4328452" cy="553998"/>
          </a:xfrm>
          <a:prstGeom prst="rect">
            <a:avLst/>
          </a:prstGeom>
          <a:noFill/>
        </p:spPr>
        <p:txBody>
          <a:bodyPr wrap="square" rtlCol="0">
            <a:spAutoFit/>
          </a:bodyPr>
          <a:lstStyle/>
          <a:p>
            <a:r>
              <a:rPr lang="en-US" altLang="ja-JP" sz="1000" dirty="0">
                <a:solidFill>
                  <a:schemeClr val="tx1">
                    <a:lumMod val="65000"/>
                    <a:lumOff val="35000"/>
                  </a:schemeClr>
                </a:solidFill>
                <a:latin typeface="Arial" panose="020B0604020202020204" pitchFamily="34" charset="0"/>
                <a:ea typeface="源ノ角ゴシック JP Normal" panose="020B0400000000000000" pitchFamily="34" charset="-128"/>
                <a:cs typeface="Arial" panose="020B0604020202020204" pitchFamily="34" charset="0"/>
              </a:rPr>
              <a:t>[1] Y. Tsuji et al., Powder Tec. (1993).</a:t>
            </a:r>
          </a:p>
          <a:p>
            <a:r>
              <a:rPr lang="en-US" altLang="ja-JP" sz="1000" dirty="0">
                <a:solidFill>
                  <a:schemeClr val="tx1">
                    <a:lumMod val="65000"/>
                    <a:lumOff val="35000"/>
                  </a:schemeClr>
                </a:solidFill>
                <a:latin typeface="Arial" panose="020B0604020202020204" pitchFamily="34" charset="0"/>
                <a:ea typeface="源ノ角ゴシック JP Normal" panose="020B0400000000000000" pitchFamily="34" charset="-128"/>
                <a:cs typeface="Arial" panose="020B0604020202020204" pitchFamily="34" charset="0"/>
              </a:rPr>
              <a:t>[2] P.A. Cundall and O.D. </a:t>
            </a:r>
            <a:r>
              <a:rPr lang="en-US" altLang="ja-JP" sz="1000" dirty="0" err="1">
                <a:solidFill>
                  <a:schemeClr val="tx1">
                    <a:lumMod val="65000"/>
                    <a:lumOff val="35000"/>
                  </a:schemeClr>
                </a:solidFill>
                <a:latin typeface="Arial" panose="020B0604020202020204" pitchFamily="34" charset="0"/>
                <a:ea typeface="源ノ角ゴシック JP Normal" panose="020B0400000000000000" pitchFamily="34" charset="-128"/>
                <a:cs typeface="Arial" panose="020B0604020202020204" pitchFamily="34" charset="0"/>
              </a:rPr>
              <a:t>Strack</a:t>
            </a:r>
            <a:r>
              <a:rPr lang="en-US" altLang="ja-JP" sz="1000" dirty="0">
                <a:solidFill>
                  <a:schemeClr val="tx1">
                    <a:lumMod val="65000"/>
                    <a:lumOff val="35000"/>
                  </a:schemeClr>
                </a:solidFill>
                <a:latin typeface="Arial" panose="020B0604020202020204" pitchFamily="34" charset="0"/>
                <a:ea typeface="源ノ角ゴシック JP Normal" panose="020B0400000000000000" pitchFamily="34" charset="-128"/>
                <a:cs typeface="Arial" panose="020B0604020202020204" pitchFamily="34" charset="0"/>
              </a:rPr>
              <a:t>, </a:t>
            </a:r>
            <a:r>
              <a:rPr lang="en-US" altLang="ja-JP" sz="1000" dirty="0" err="1">
                <a:solidFill>
                  <a:schemeClr val="tx1">
                    <a:lumMod val="65000"/>
                    <a:lumOff val="35000"/>
                  </a:schemeClr>
                </a:solidFill>
                <a:latin typeface="Arial" panose="020B0604020202020204" pitchFamily="34" charset="0"/>
                <a:ea typeface="源ノ角ゴシック JP Normal" panose="020B0400000000000000" pitchFamily="34" charset="-128"/>
                <a:cs typeface="Arial" panose="020B0604020202020204" pitchFamily="34" charset="0"/>
              </a:rPr>
              <a:t>Geotechnique</a:t>
            </a:r>
            <a:r>
              <a:rPr lang="en-US" altLang="ja-JP" sz="1000" dirty="0">
                <a:solidFill>
                  <a:schemeClr val="tx1">
                    <a:lumMod val="65000"/>
                    <a:lumOff val="35000"/>
                  </a:schemeClr>
                </a:solidFill>
                <a:latin typeface="Arial" panose="020B0604020202020204" pitchFamily="34" charset="0"/>
                <a:ea typeface="源ノ角ゴシック JP Normal" panose="020B0400000000000000" pitchFamily="34" charset="-128"/>
                <a:cs typeface="Arial" panose="020B0604020202020204" pitchFamily="34" charset="0"/>
              </a:rPr>
              <a:t> (1979)</a:t>
            </a:r>
          </a:p>
          <a:p>
            <a:r>
              <a:rPr lang="en-US" altLang="ja-JP" sz="1000" dirty="0">
                <a:solidFill>
                  <a:schemeClr val="tx1">
                    <a:lumMod val="65000"/>
                    <a:lumOff val="35000"/>
                  </a:schemeClr>
                </a:solidFill>
                <a:latin typeface="Arial" panose="020B0604020202020204" pitchFamily="34" charset="0"/>
                <a:ea typeface="源ノ角ゴシック JP Normal" panose="020B0400000000000000" pitchFamily="34" charset="-128"/>
                <a:cs typeface="Arial" panose="020B0604020202020204" pitchFamily="34" charset="0"/>
              </a:rPr>
              <a:t>[3] T.B. Anderson and R. Jackson, Ind. Eng. Chem. </a:t>
            </a:r>
            <a:r>
              <a:rPr lang="en-US" altLang="ja-JP" sz="1000" dirty="0" err="1">
                <a:solidFill>
                  <a:schemeClr val="tx1">
                    <a:lumMod val="65000"/>
                    <a:lumOff val="35000"/>
                  </a:schemeClr>
                </a:solidFill>
                <a:latin typeface="Arial" panose="020B0604020202020204" pitchFamily="34" charset="0"/>
                <a:ea typeface="源ノ角ゴシック JP Normal" panose="020B0400000000000000" pitchFamily="34" charset="-128"/>
                <a:cs typeface="Arial" panose="020B0604020202020204" pitchFamily="34" charset="0"/>
              </a:rPr>
              <a:t>Fundam</a:t>
            </a:r>
            <a:r>
              <a:rPr lang="en-US" altLang="ja-JP" sz="1000" dirty="0">
                <a:solidFill>
                  <a:schemeClr val="tx1">
                    <a:lumMod val="65000"/>
                    <a:lumOff val="35000"/>
                  </a:schemeClr>
                </a:solidFill>
                <a:latin typeface="Arial" panose="020B0604020202020204" pitchFamily="34" charset="0"/>
                <a:ea typeface="源ノ角ゴシック JP Normal" panose="020B0400000000000000" pitchFamily="34" charset="-128"/>
                <a:cs typeface="Arial" panose="020B0604020202020204" pitchFamily="34" charset="0"/>
              </a:rPr>
              <a:t>. (1967)</a:t>
            </a:r>
          </a:p>
        </p:txBody>
      </p:sp>
      <p:sp>
        <p:nvSpPr>
          <p:cNvPr id="22" name="テキスト ボックス 21">
            <a:extLst>
              <a:ext uri="{FF2B5EF4-FFF2-40B4-BE49-F238E27FC236}">
                <a16:creationId xmlns:a16="http://schemas.microsoft.com/office/drawing/2014/main" id="{B670DCC2-3F9B-40A6-AFCE-CA341873AEBF}"/>
              </a:ext>
            </a:extLst>
          </p:cNvPr>
          <p:cNvSpPr txBox="1"/>
          <p:nvPr/>
        </p:nvSpPr>
        <p:spPr>
          <a:xfrm>
            <a:off x="236471" y="1031571"/>
            <a:ext cx="6102678" cy="369332"/>
          </a:xfrm>
          <a:prstGeom prst="rect">
            <a:avLst/>
          </a:prstGeom>
          <a:noFill/>
        </p:spPr>
        <p:txBody>
          <a:bodyPr wrap="square" rtlCol="0">
            <a:spAutoFit/>
          </a:bodyPr>
          <a:lstStyle/>
          <a:p>
            <a:r>
              <a:rPr lang="ja-JP" altLang="en-US"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a:t>
            </a:r>
            <a:r>
              <a:rPr lang="en-US" altLang="ja-JP"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Modeling of solid phase and gas phase</a:t>
            </a:r>
          </a:p>
        </p:txBody>
      </p:sp>
      <p:sp>
        <p:nvSpPr>
          <p:cNvPr id="24" name="テキスト ボックス 23">
            <a:extLst>
              <a:ext uri="{FF2B5EF4-FFF2-40B4-BE49-F238E27FC236}">
                <a16:creationId xmlns:a16="http://schemas.microsoft.com/office/drawing/2014/main" id="{69AC5084-5EE4-4A75-8899-CBBBB2EB797C}"/>
              </a:ext>
            </a:extLst>
          </p:cNvPr>
          <p:cNvSpPr txBox="1"/>
          <p:nvPr/>
        </p:nvSpPr>
        <p:spPr>
          <a:xfrm>
            <a:off x="486603" y="1375288"/>
            <a:ext cx="8254952" cy="507831"/>
          </a:xfrm>
          <a:prstGeom prst="rect">
            <a:avLst/>
          </a:prstGeom>
          <a:noFill/>
        </p:spPr>
        <p:txBody>
          <a:bodyPr wrap="square" rtlCol="0">
            <a:spAutoFit/>
          </a:bodyPr>
          <a:lstStyle/>
          <a:p>
            <a:r>
              <a:rPr lang="en-US" altLang="ja-JP" sz="135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In this study, for modeling solid-gas phase interaction DEM-CFD method</a:t>
            </a:r>
            <a:r>
              <a:rPr lang="en-US" altLang="ja-JP" sz="1350" baseline="30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[1]</a:t>
            </a:r>
            <a:r>
              <a:rPr lang="en-US" altLang="ja-JP" sz="135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(Discrete Element Method - Computational Fluid Dynamics) was used. (Particles are modeled by DEM, Air is modeled by CFD)</a:t>
            </a:r>
          </a:p>
        </p:txBody>
      </p:sp>
      <p:sp>
        <p:nvSpPr>
          <p:cNvPr id="27" name="正方形/長方形 26">
            <a:extLst>
              <a:ext uri="{FF2B5EF4-FFF2-40B4-BE49-F238E27FC236}">
                <a16:creationId xmlns:a16="http://schemas.microsoft.com/office/drawing/2014/main" id="{D0CEFC8E-2344-427F-B7D7-36498A2AB78B}"/>
              </a:ext>
            </a:extLst>
          </p:cNvPr>
          <p:cNvSpPr/>
          <p:nvPr/>
        </p:nvSpPr>
        <p:spPr>
          <a:xfrm>
            <a:off x="406835" y="1411179"/>
            <a:ext cx="27000" cy="432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Tree>
    <p:extLst>
      <p:ext uri="{BB962C8B-B14F-4D97-AF65-F5344CB8AC3E}">
        <p14:creationId xmlns:p14="http://schemas.microsoft.com/office/powerpoint/2010/main" val="25044461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96E0CBAD-0D28-45A3-A005-D15AA4910BFE}"/>
              </a:ext>
            </a:extLst>
          </p:cNvPr>
          <p:cNvSpPr>
            <a:spLocks noGrp="1"/>
          </p:cNvSpPr>
          <p:nvPr>
            <p:ph type="title"/>
          </p:nvPr>
        </p:nvSpPr>
        <p:spPr/>
        <p:txBody>
          <a:bodyPr>
            <a:normAutofit/>
          </a:bodyPr>
          <a:lstStyle/>
          <a:p>
            <a:r>
              <a:rPr kumimoji="1" lang="en-US" altLang="ja-JP" dirty="0"/>
              <a:t> Numerical Method</a:t>
            </a:r>
            <a:endParaRPr kumimoji="1" lang="ja-JP" altLang="en-US" dirty="0"/>
          </a:p>
        </p:txBody>
      </p:sp>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E7DA0896-9E3B-4A12-9CB3-400E4B7A0CFB}"/>
                  </a:ext>
                </a:extLst>
              </p:cNvPr>
              <p:cNvSpPr txBox="1"/>
              <p:nvPr/>
            </p:nvSpPr>
            <p:spPr>
              <a:xfrm>
                <a:off x="575386" y="2634445"/>
                <a:ext cx="1427122" cy="2077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350" i="1">
                          <a:latin typeface="Cambria Math" panose="02040503050406030204" pitchFamily="18" charset="0"/>
                        </a:rPr>
                        <m:t>𝜙</m:t>
                      </m:r>
                      <m:d>
                        <m:dPr>
                          <m:ctrlPr>
                            <a:rPr lang="ja-JP" altLang="ja-JP" sz="1350" i="1">
                              <a:latin typeface="Cambria Math" panose="02040503050406030204" pitchFamily="18" charset="0"/>
                            </a:rPr>
                          </m:ctrlPr>
                        </m:dPr>
                        <m:e>
                          <m:r>
                            <a:rPr lang="en-US" altLang="ja-JP" sz="1350" i="1">
                              <a:latin typeface="Cambria Math" panose="02040503050406030204" pitchFamily="18" charset="0"/>
                            </a:rPr>
                            <m:t>𝑥</m:t>
                          </m:r>
                        </m:e>
                      </m:d>
                      <m:r>
                        <a:rPr lang="en-US" altLang="ja-JP" sz="1350" i="1">
                          <a:latin typeface="Cambria Math" panose="02040503050406030204" pitchFamily="18" charset="0"/>
                        </a:rPr>
                        <m:t>=</m:t>
                      </m:r>
                      <m:r>
                        <a:rPr lang="en-US" altLang="ja-JP" sz="1350" i="1">
                          <a:latin typeface="Cambria Math" panose="02040503050406030204" pitchFamily="18" charset="0"/>
                        </a:rPr>
                        <m:t>𝑑</m:t>
                      </m:r>
                      <m:d>
                        <m:dPr>
                          <m:ctrlPr>
                            <a:rPr lang="ja-JP" altLang="ja-JP" sz="1350" b="1" i="1">
                              <a:latin typeface="Cambria Math" panose="02040503050406030204" pitchFamily="18" charset="0"/>
                            </a:rPr>
                          </m:ctrlPr>
                        </m:dPr>
                        <m:e>
                          <m:r>
                            <a:rPr lang="en-US" altLang="ja-JP" sz="1350" b="1" i="1">
                              <a:latin typeface="Cambria Math" panose="02040503050406030204" pitchFamily="18" charset="0"/>
                            </a:rPr>
                            <m:t>𝒙</m:t>
                          </m:r>
                        </m:e>
                      </m:d>
                      <m:r>
                        <a:rPr lang="en-US" altLang="ja-JP" sz="1350" b="1" i="1">
                          <a:latin typeface="Cambria Math" panose="02040503050406030204" pitchFamily="18" charset="0"/>
                        </a:rPr>
                        <m:t>⋅</m:t>
                      </m:r>
                      <m:r>
                        <a:rPr lang="en-US" altLang="ja-JP" sz="1350" i="1">
                          <a:latin typeface="Cambria Math" panose="02040503050406030204" pitchFamily="18" charset="0"/>
                        </a:rPr>
                        <m:t>𝑠</m:t>
                      </m:r>
                      <m:d>
                        <m:dPr>
                          <m:ctrlPr>
                            <a:rPr lang="ja-JP" altLang="ja-JP" sz="1350" i="1">
                              <a:latin typeface="Cambria Math" panose="02040503050406030204" pitchFamily="18" charset="0"/>
                            </a:rPr>
                          </m:ctrlPr>
                        </m:dPr>
                        <m:e>
                          <m:r>
                            <a:rPr lang="en-US" altLang="ja-JP" sz="1350" b="1" i="1">
                              <a:latin typeface="Cambria Math" panose="02040503050406030204" pitchFamily="18" charset="0"/>
                            </a:rPr>
                            <m:t>𝐱</m:t>
                          </m:r>
                        </m:e>
                      </m:d>
                    </m:oMath>
                  </m:oMathPara>
                </a14:m>
                <a:endParaRPr lang="ja-JP" altLang="en-US" sz="1350" dirty="0"/>
              </a:p>
            </p:txBody>
          </p:sp>
        </mc:Choice>
        <mc:Fallback xmlns="">
          <p:sp>
            <p:nvSpPr>
              <p:cNvPr id="5" name="テキスト ボックス 4">
                <a:extLst>
                  <a:ext uri="{FF2B5EF4-FFF2-40B4-BE49-F238E27FC236}">
                    <a16:creationId xmlns:a16="http://schemas.microsoft.com/office/drawing/2014/main" id="{E7DA0896-9E3B-4A12-9CB3-400E4B7A0CFB}"/>
                  </a:ext>
                </a:extLst>
              </p:cNvPr>
              <p:cNvSpPr txBox="1">
                <a:spLocks noRot="1" noChangeAspect="1" noMove="1" noResize="1" noEditPoints="1" noAdjustHandles="1" noChangeArrowheads="1" noChangeShapeType="1" noTextEdit="1"/>
              </p:cNvSpPr>
              <p:nvPr/>
            </p:nvSpPr>
            <p:spPr>
              <a:xfrm>
                <a:off x="575386" y="2634445"/>
                <a:ext cx="1427122" cy="207749"/>
              </a:xfrm>
              <a:prstGeom prst="rect">
                <a:avLst/>
              </a:prstGeom>
              <a:blipFill>
                <a:blip r:embed="rId4"/>
                <a:stretch>
                  <a:fillRect l="-3419" b="-32353"/>
                </a:stretch>
              </a:blipFill>
            </p:spPr>
            <p:txBody>
              <a:bodyPr/>
              <a:lstStyle/>
              <a:p>
                <a:r>
                  <a:rPr lang="ja-JP" altLang="en-US">
                    <a:noFill/>
                  </a:rPr>
                  <a:t> </a:t>
                </a:r>
              </a:p>
            </p:txBody>
          </p:sp>
        </mc:Fallback>
      </mc:AlternateContent>
      <p:sp>
        <p:nvSpPr>
          <p:cNvPr id="13" name="テキスト ボックス 12">
            <a:extLst>
              <a:ext uri="{FF2B5EF4-FFF2-40B4-BE49-F238E27FC236}">
                <a16:creationId xmlns:a16="http://schemas.microsoft.com/office/drawing/2014/main" id="{8DE02DA8-B91B-4661-9CC7-DB26031523A0}"/>
              </a:ext>
            </a:extLst>
          </p:cNvPr>
          <p:cNvSpPr txBox="1"/>
          <p:nvPr/>
        </p:nvSpPr>
        <p:spPr>
          <a:xfrm>
            <a:off x="675590" y="2201239"/>
            <a:ext cx="3627086" cy="369332"/>
          </a:xfrm>
          <a:prstGeom prst="rect">
            <a:avLst/>
          </a:prstGeom>
          <a:noFill/>
        </p:spPr>
        <p:txBody>
          <a:bodyPr wrap="square" rtlCol="0">
            <a:spAutoFit/>
          </a:bodyPr>
          <a:lstStyle/>
          <a:p>
            <a:pPr algn="ctr"/>
            <a:r>
              <a:rPr lang="ja-JP" altLang="en-US"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r>
              <a:rPr lang="en-US" altLang="ja-JP"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Solid Phase</a:t>
            </a:r>
            <a:r>
              <a:rPr lang="ja-JP" altLang="en-US"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r>
              <a:rPr lang="en-US" altLang="ja-JP"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SDF</a:t>
            </a:r>
            <a:r>
              <a:rPr lang="en-US" altLang="ja-JP" baseline="30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[1]</a:t>
            </a:r>
            <a:endParaRPr lang="en-US" altLang="ja-JP"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16" name="テキスト ボックス 15">
            <a:extLst>
              <a:ext uri="{FF2B5EF4-FFF2-40B4-BE49-F238E27FC236}">
                <a16:creationId xmlns:a16="http://schemas.microsoft.com/office/drawing/2014/main" id="{AC2BC780-1C5D-44DD-9C60-D2AAE8765D71}"/>
              </a:ext>
            </a:extLst>
          </p:cNvPr>
          <p:cNvSpPr txBox="1"/>
          <p:nvPr/>
        </p:nvSpPr>
        <p:spPr>
          <a:xfrm>
            <a:off x="675590" y="3882740"/>
            <a:ext cx="3608607" cy="369332"/>
          </a:xfrm>
          <a:prstGeom prst="rect">
            <a:avLst/>
          </a:prstGeom>
          <a:noFill/>
        </p:spPr>
        <p:txBody>
          <a:bodyPr wrap="square" rtlCol="0">
            <a:spAutoFit/>
          </a:bodyPr>
          <a:lstStyle/>
          <a:p>
            <a:pPr algn="ctr"/>
            <a:r>
              <a:rPr lang="ja-JP" altLang="en-US"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r>
              <a:rPr lang="en-US" altLang="ja-JP"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Gas Phase</a:t>
            </a:r>
            <a:r>
              <a:rPr lang="ja-JP" altLang="en-US"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r>
              <a:rPr lang="en-US" altLang="ja-JP"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IBM</a:t>
            </a:r>
            <a:r>
              <a:rPr lang="en-US" altLang="ja-JP" baseline="30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[2]</a:t>
            </a:r>
            <a:endParaRPr lang="en-US" altLang="ja-JP"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0" name="大かっこ 19">
            <a:extLst>
              <a:ext uri="{FF2B5EF4-FFF2-40B4-BE49-F238E27FC236}">
                <a16:creationId xmlns:a16="http://schemas.microsoft.com/office/drawing/2014/main" id="{914376E5-52F7-4804-B04F-EE1EB2407943}"/>
              </a:ext>
            </a:extLst>
          </p:cNvPr>
          <p:cNvSpPr/>
          <p:nvPr/>
        </p:nvSpPr>
        <p:spPr>
          <a:xfrm>
            <a:off x="429778" y="2419382"/>
            <a:ext cx="4073324" cy="916237"/>
          </a:xfrm>
          <a:prstGeom prst="bracketPair">
            <a:avLst/>
          </a:prstGeom>
          <a:ln w="28575">
            <a:solidFill>
              <a:srgbClr val="3F97A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sz="1350"/>
          </a:p>
        </p:txBody>
      </p:sp>
      <p:sp>
        <p:nvSpPr>
          <p:cNvPr id="21" name="大かっこ 20">
            <a:extLst>
              <a:ext uri="{FF2B5EF4-FFF2-40B4-BE49-F238E27FC236}">
                <a16:creationId xmlns:a16="http://schemas.microsoft.com/office/drawing/2014/main" id="{CB1BC865-1C6A-45EB-8D8A-81CAE93C6488}"/>
              </a:ext>
            </a:extLst>
          </p:cNvPr>
          <p:cNvSpPr/>
          <p:nvPr/>
        </p:nvSpPr>
        <p:spPr>
          <a:xfrm>
            <a:off x="439616" y="4087956"/>
            <a:ext cx="4080556" cy="1601112"/>
          </a:xfrm>
          <a:prstGeom prst="bracketPair">
            <a:avLst/>
          </a:prstGeom>
          <a:ln w="28575">
            <a:solidFill>
              <a:srgbClr val="3F97A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sz="1350"/>
          </a:p>
        </p:txBody>
      </p:sp>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4CD0ACF7-F318-4FF4-A5BE-D4057663952F}"/>
                  </a:ext>
                </a:extLst>
              </p:cNvPr>
              <p:cNvSpPr txBox="1"/>
              <p:nvPr/>
            </p:nvSpPr>
            <p:spPr>
              <a:xfrm>
                <a:off x="629275" y="4303782"/>
                <a:ext cx="1646605" cy="22737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350" b="1" i="1">
                          <a:latin typeface="Cambria Math" panose="02040503050406030204" pitchFamily="18" charset="0"/>
                        </a:rPr>
                        <m:t>𝐮</m:t>
                      </m:r>
                      <m:r>
                        <a:rPr lang="en-US" altLang="ja-JP" sz="1350" b="1" i="1">
                          <a:latin typeface="Cambria Math" panose="02040503050406030204" pitchFamily="18" charset="0"/>
                        </a:rPr>
                        <m:t>=</m:t>
                      </m:r>
                      <m:d>
                        <m:dPr>
                          <m:ctrlPr>
                            <a:rPr lang="ja-JP" altLang="ja-JP" sz="1350" i="1">
                              <a:latin typeface="Cambria Math" panose="02040503050406030204" pitchFamily="18" charset="0"/>
                            </a:rPr>
                          </m:ctrlPr>
                        </m:dPr>
                        <m:e>
                          <m:r>
                            <a:rPr lang="en-US" altLang="ja-JP" sz="1350" b="1" i="1">
                              <a:latin typeface="Cambria Math" panose="02040503050406030204" pitchFamily="18" charset="0"/>
                            </a:rPr>
                            <m:t>𝟏</m:t>
                          </m:r>
                          <m:r>
                            <a:rPr lang="en-US" altLang="ja-JP" sz="1350" i="1">
                              <a:latin typeface="Cambria Math" panose="02040503050406030204" pitchFamily="18" charset="0"/>
                            </a:rPr>
                            <m:t>−</m:t>
                          </m:r>
                          <m:r>
                            <a:rPr lang="en-US" altLang="ja-JP" sz="1350" i="1">
                              <a:latin typeface="Cambria Math" panose="02040503050406030204" pitchFamily="18" charset="0"/>
                            </a:rPr>
                            <m:t>𝛼</m:t>
                          </m:r>
                        </m:e>
                      </m:d>
                      <m:sSub>
                        <m:sSubPr>
                          <m:ctrlPr>
                            <a:rPr lang="ja-JP" altLang="ja-JP" sz="1350" i="1">
                              <a:latin typeface="Cambria Math" panose="02040503050406030204" pitchFamily="18" charset="0"/>
                            </a:rPr>
                          </m:ctrlPr>
                        </m:sSubPr>
                        <m:e>
                          <m:r>
                            <a:rPr lang="en-US" altLang="ja-JP" sz="1350" b="1" i="1">
                              <a:latin typeface="Cambria Math" panose="02040503050406030204" pitchFamily="18" charset="0"/>
                            </a:rPr>
                            <m:t>𝐮</m:t>
                          </m:r>
                        </m:e>
                        <m:sub>
                          <m:r>
                            <a:rPr lang="en-US" altLang="ja-JP" sz="1350" b="1" i="1">
                              <a:latin typeface="Cambria Math" panose="02040503050406030204" pitchFamily="18" charset="0"/>
                            </a:rPr>
                            <m:t>𝒇</m:t>
                          </m:r>
                        </m:sub>
                      </m:sSub>
                      <m:r>
                        <a:rPr lang="en-US" altLang="ja-JP" sz="1350" b="1" i="1">
                          <a:latin typeface="Cambria Math" panose="02040503050406030204" pitchFamily="18" charset="0"/>
                        </a:rPr>
                        <m:t>+</m:t>
                      </m:r>
                      <m:r>
                        <a:rPr lang="en-US" altLang="ja-JP" sz="1350" i="1">
                          <a:latin typeface="Cambria Math" panose="02040503050406030204" pitchFamily="18" charset="0"/>
                        </a:rPr>
                        <m:t>𝛼</m:t>
                      </m:r>
                      <m:sSub>
                        <m:sSubPr>
                          <m:ctrlPr>
                            <a:rPr lang="ja-JP" altLang="ja-JP" sz="1350" i="1">
                              <a:latin typeface="Cambria Math" panose="02040503050406030204" pitchFamily="18" charset="0"/>
                            </a:rPr>
                          </m:ctrlPr>
                        </m:sSubPr>
                        <m:e>
                          <m:r>
                            <a:rPr lang="en-US" altLang="ja-JP" sz="1350" b="1" i="1">
                              <a:latin typeface="Cambria Math" panose="02040503050406030204" pitchFamily="18" charset="0"/>
                            </a:rPr>
                            <m:t>𝐮</m:t>
                          </m:r>
                        </m:e>
                        <m:sub>
                          <m:r>
                            <a:rPr lang="en-US" altLang="ja-JP" sz="1350" b="1" i="1">
                              <a:latin typeface="Cambria Math" panose="02040503050406030204" pitchFamily="18" charset="0"/>
                            </a:rPr>
                            <m:t>𝒘</m:t>
                          </m:r>
                        </m:sub>
                      </m:sSub>
                    </m:oMath>
                  </m:oMathPara>
                </a14:m>
                <a:endParaRPr lang="ja-JP" altLang="en-US" sz="1350" dirty="0"/>
              </a:p>
            </p:txBody>
          </p:sp>
        </mc:Choice>
        <mc:Fallback xmlns="">
          <p:sp>
            <p:nvSpPr>
              <p:cNvPr id="7" name="テキスト ボックス 6">
                <a:extLst>
                  <a:ext uri="{FF2B5EF4-FFF2-40B4-BE49-F238E27FC236}">
                    <a16:creationId xmlns:a16="http://schemas.microsoft.com/office/drawing/2014/main" id="{4CD0ACF7-F318-4FF4-A5BE-D4057663952F}"/>
                  </a:ext>
                </a:extLst>
              </p:cNvPr>
              <p:cNvSpPr txBox="1">
                <a:spLocks noRot="1" noChangeAspect="1" noMove="1" noResize="1" noEditPoints="1" noAdjustHandles="1" noChangeArrowheads="1" noChangeShapeType="1" noTextEdit="1"/>
              </p:cNvSpPr>
              <p:nvPr/>
            </p:nvSpPr>
            <p:spPr>
              <a:xfrm>
                <a:off x="629275" y="4303782"/>
                <a:ext cx="1646605" cy="227370"/>
              </a:xfrm>
              <a:prstGeom prst="rect">
                <a:avLst/>
              </a:prstGeom>
              <a:blipFill>
                <a:blip r:embed="rId5"/>
                <a:stretch>
                  <a:fillRect l="-1111" b="-2702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8" name="テキスト ボックス 27">
                <a:extLst>
                  <a:ext uri="{FF2B5EF4-FFF2-40B4-BE49-F238E27FC236}">
                    <a16:creationId xmlns:a16="http://schemas.microsoft.com/office/drawing/2014/main" id="{EA02E9D3-F49B-4345-A5FC-C9D06D95FA6F}"/>
                  </a:ext>
                </a:extLst>
              </p:cNvPr>
              <p:cNvSpPr txBox="1"/>
              <p:nvPr/>
            </p:nvSpPr>
            <p:spPr>
              <a:xfrm>
                <a:off x="416338" y="2886876"/>
                <a:ext cx="2032986" cy="46346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350" i="1" smtClean="0">
                          <a:latin typeface="Cambria Math" panose="02040503050406030204" pitchFamily="18" charset="0"/>
                        </a:rPr>
                        <m:t>𝑠</m:t>
                      </m:r>
                      <m:d>
                        <m:dPr>
                          <m:ctrlPr>
                            <a:rPr lang="ja-JP" altLang="ja-JP" sz="1350" i="1">
                              <a:latin typeface="Cambria Math" panose="02040503050406030204" pitchFamily="18" charset="0"/>
                            </a:rPr>
                          </m:ctrlPr>
                        </m:dPr>
                        <m:e>
                          <m:r>
                            <a:rPr lang="en-US" altLang="ja-JP" sz="1350" b="1" i="1">
                              <a:latin typeface="Cambria Math" panose="02040503050406030204" pitchFamily="18" charset="0"/>
                            </a:rPr>
                            <m:t>𝒙</m:t>
                          </m:r>
                        </m:e>
                      </m:d>
                      <m:r>
                        <a:rPr lang="en-US" altLang="ja-JP" sz="1350" i="1">
                          <a:latin typeface="Cambria Math" panose="02040503050406030204" pitchFamily="18" charset="0"/>
                        </a:rPr>
                        <m:t>=</m:t>
                      </m:r>
                      <m:d>
                        <m:dPr>
                          <m:begChr m:val="{"/>
                          <m:endChr m:val=""/>
                          <m:ctrlPr>
                            <a:rPr lang="ja-JP" altLang="ja-JP" sz="1350" i="1">
                              <a:latin typeface="Cambria Math" panose="02040503050406030204" pitchFamily="18" charset="0"/>
                            </a:rPr>
                          </m:ctrlPr>
                        </m:dPr>
                        <m:e>
                          <m:eqArr>
                            <m:eqArrPr>
                              <m:ctrlPr>
                                <a:rPr lang="en-US" altLang="ja-JP" sz="1350" i="1">
                                  <a:latin typeface="Cambria Math" panose="02040503050406030204" pitchFamily="18" charset="0"/>
                                </a:rPr>
                              </m:ctrlPr>
                            </m:eqArrPr>
                            <m:e>
                              <m:r>
                                <a:rPr lang="en-US" altLang="ja-JP" sz="1350" i="1">
                                  <a:latin typeface="Cambria Math" panose="02040503050406030204" pitchFamily="18" charset="0"/>
                                </a:rPr>
                                <m:t>+1  (</m:t>
                              </m:r>
                              <m:r>
                                <a:rPr lang="en-US" altLang="ja-JP" sz="1350" b="0" i="1" smtClean="0">
                                  <a:latin typeface="Cambria Math" panose="02040503050406030204" pitchFamily="18" charset="0"/>
                                </a:rPr>
                                <m:t>𝑖𝑛</m:t>
                              </m:r>
                              <m:r>
                                <a:rPr lang="en-US" altLang="ja-JP" sz="1350" b="0" i="1" smtClean="0">
                                  <a:latin typeface="Cambria Math" panose="02040503050406030204" pitchFamily="18" charset="0"/>
                                </a:rPr>
                                <m:t> </m:t>
                              </m:r>
                              <m:r>
                                <a:rPr lang="en-US" altLang="ja-JP" sz="1350" b="0" i="1" smtClean="0">
                                  <a:latin typeface="Cambria Math" panose="02040503050406030204" pitchFamily="18" charset="0"/>
                                </a:rPr>
                                <m:t>𝑤𝑎𝑙𝑙</m:t>
                              </m:r>
                              <m:r>
                                <a:rPr lang="en-US" altLang="ja-JP" sz="1350" i="1">
                                  <a:latin typeface="Cambria Math" panose="02040503050406030204" pitchFamily="18" charset="0"/>
                                </a:rPr>
                                <m:t>)</m:t>
                              </m:r>
                            </m:e>
                            <m:e>
                              <m:r>
                                <a:rPr lang="en-US" altLang="ja-JP" sz="1350" i="1">
                                  <a:latin typeface="Cambria Math" panose="02040503050406030204" pitchFamily="18" charset="0"/>
                                </a:rPr>
                                <m:t>−1 </m:t>
                              </m:r>
                              <m:r>
                                <a:rPr lang="en-US" altLang="ja-JP" sz="1350" b="0" i="1" smtClean="0">
                                  <a:latin typeface="Cambria Math" panose="02040503050406030204" pitchFamily="18" charset="0"/>
                                </a:rPr>
                                <m:t>(</m:t>
                              </m:r>
                              <m:r>
                                <a:rPr lang="en-US" altLang="ja-JP" sz="1350" b="0" i="1" smtClean="0">
                                  <a:latin typeface="Cambria Math" panose="02040503050406030204" pitchFamily="18" charset="0"/>
                                </a:rPr>
                                <m:t>𝑜𝑢𝑡</m:t>
                              </m:r>
                              <m:r>
                                <a:rPr lang="en-US" altLang="ja-JP" sz="1350" b="0" i="1" smtClean="0">
                                  <a:latin typeface="Cambria Math" panose="02040503050406030204" pitchFamily="18" charset="0"/>
                                </a:rPr>
                                <m:t> </m:t>
                              </m:r>
                              <m:r>
                                <a:rPr lang="en-US" altLang="ja-JP" sz="1350" b="0" i="1" smtClean="0">
                                  <a:latin typeface="Cambria Math" panose="02040503050406030204" pitchFamily="18" charset="0"/>
                                </a:rPr>
                                <m:t>𝑤𝑎𝑙𝑙</m:t>
                              </m:r>
                              <m:r>
                                <a:rPr lang="en-US" altLang="ja-JP" sz="1350" i="1">
                                  <a:latin typeface="Cambria Math" panose="02040503050406030204" pitchFamily="18" charset="0"/>
                                </a:rPr>
                                <m:t>)</m:t>
                              </m:r>
                            </m:e>
                          </m:eqArr>
                        </m:e>
                      </m:d>
                    </m:oMath>
                  </m:oMathPara>
                </a14:m>
                <a:endParaRPr lang="ja-JP" altLang="en-US" sz="1350" dirty="0"/>
              </a:p>
            </p:txBody>
          </p:sp>
        </mc:Choice>
        <mc:Fallback xmlns="">
          <p:sp>
            <p:nvSpPr>
              <p:cNvPr id="28" name="テキスト ボックス 27">
                <a:extLst>
                  <a:ext uri="{FF2B5EF4-FFF2-40B4-BE49-F238E27FC236}">
                    <a16:creationId xmlns:a16="http://schemas.microsoft.com/office/drawing/2014/main" id="{EA02E9D3-F49B-4345-A5FC-C9D06D95FA6F}"/>
                  </a:ext>
                </a:extLst>
              </p:cNvPr>
              <p:cNvSpPr txBox="1">
                <a:spLocks noRot="1" noChangeAspect="1" noMove="1" noResize="1" noEditPoints="1" noAdjustHandles="1" noChangeArrowheads="1" noChangeShapeType="1" noTextEdit="1"/>
              </p:cNvSpPr>
              <p:nvPr/>
            </p:nvSpPr>
            <p:spPr>
              <a:xfrm>
                <a:off x="416338" y="2886876"/>
                <a:ext cx="2032986" cy="463460"/>
              </a:xfrm>
              <a:prstGeom prst="rect">
                <a:avLst/>
              </a:prstGeom>
              <a:blipFill>
                <a:blip r:embed="rId6"/>
                <a:stretch>
                  <a:fillRect l="-6287" t="-225000" b="-32105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9" name="テキスト ボックス 28">
                <a:extLst>
                  <a:ext uri="{FF2B5EF4-FFF2-40B4-BE49-F238E27FC236}">
                    <a16:creationId xmlns:a16="http://schemas.microsoft.com/office/drawing/2014/main" id="{7D78A4A3-A9CB-40DB-89B8-0C2D6E00076F}"/>
                  </a:ext>
                </a:extLst>
              </p:cNvPr>
              <p:cNvSpPr txBox="1"/>
              <p:nvPr/>
            </p:nvSpPr>
            <p:spPr>
              <a:xfrm>
                <a:off x="657111" y="5101178"/>
                <a:ext cx="2586093" cy="2077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1350" b="0" i="1" smtClean="0">
                          <a:latin typeface="Cambria Math" panose="02040503050406030204" pitchFamily="18" charset="0"/>
                        </a:rPr>
                        <m:t>𝛼</m:t>
                      </m:r>
                      <m:r>
                        <a:rPr lang="en-US" altLang="ja-JP" sz="1350" b="0" i="1">
                          <a:latin typeface="Cambria Math" panose="02040503050406030204" pitchFamily="18" charset="0"/>
                        </a:rPr>
                        <m:t> :</m:t>
                      </m:r>
                      <m:r>
                        <m:rPr>
                          <m:sty m:val="p"/>
                        </m:rPr>
                        <a:rPr lang="en-US" altLang="ja-JP" sz="1350" b="0" i="0" smtClean="0">
                          <a:latin typeface="Cambria Math" panose="02040503050406030204" pitchFamily="18" charset="0"/>
                        </a:rPr>
                        <m:t>ratio</m:t>
                      </m:r>
                      <m:r>
                        <a:rPr lang="en-US" altLang="ja-JP" sz="1350" b="0" i="0" smtClean="0">
                          <a:latin typeface="Cambria Math" panose="02040503050406030204" pitchFamily="18" charset="0"/>
                        </a:rPr>
                        <m:t> </m:t>
                      </m:r>
                      <m:r>
                        <m:rPr>
                          <m:sty m:val="p"/>
                        </m:rPr>
                        <a:rPr lang="en-US" altLang="ja-JP" sz="1350" b="0" i="0" smtClean="0">
                          <a:latin typeface="Cambria Math" panose="02040503050406030204" pitchFamily="18" charset="0"/>
                        </a:rPr>
                        <m:t>of</m:t>
                      </m:r>
                      <m:r>
                        <a:rPr lang="en-US" altLang="ja-JP" sz="1350" b="0" i="0" smtClean="0">
                          <a:latin typeface="Cambria Math" panose="02040503050406030204" pitchFamily="18" charset="0"/>
                        </a:rPr>
                        <m:t> </m:t>
                      </m:r>
                      <m:r>
                        <m:rPr>
                          <m:sty m:val="p"/>
                        </m:rPr>
                        <a:rPr lang="en-US" altLang="ja-JP" sz="1350" b="0" i="0" smtClean="0">
                          <a:latin typeface="Cambria Math" panose="02040503050406030204" pitchFamily="18" charset="0"/>
                        </a:rPr>
                        <m:t>walls</m:t>
                      </m:r>
                      <m:r>
                        <a:rPr lang="en-US" altLang="ja-JP" sz="1350" b="0" i="0" smtClean="0">
                          <a:latin typeface="Cambria Math" panose="02040503050406030204" pitchFamily="18" charset="0"/>
                        </a:rPr>
                        <m:t> </m:t>
                      </m:r>
                      <m:r>
                        <m:rPr>
                          <m:sty m:val="p"/>
                        </m:rPr>
                        <a:rPr lang="en-US" altLang="ja-JP" sz="1350" b="0" i="0" smtClean="0">
                          <a:latin typeface="Cambria Math" panose="02040503050406030204" pitchFamily="18" charset="0"/>
                        </a:rPr>
                        <m:t>in</m:t>
                      </m:r>
                      <m:r>
                        <a:rPr lang="en-US" altLang="ja-JP" sz="1350" b="0" i="0" smtClean="0">
                          <a:latin typeface="Cambria Math" panose="02040503050406030204" pitchFamily="18" charset="0"/>
                        </a:rPr>
                        <m:t> </m:t>
                      </m:r>
                      <m:r>
                        <m:rPr>
                          <m:sty m:val="p"/>
                        </m:rPr>
                        <a:rPr lang="en-US" altLang="ja-JP" sz="1350" b="0" i="0" smtClean="0">
                          <a:latin typeface="Cambria Math" panose="02040503050406030204" pitchFamily="18" charset="0"/>
                        </a:rPr>
                        <m:t>a</m:t>
                      </m:r>
                      <m:r>
                        <a:rPr lang="en-US" altLang="ja-JP" sz="1350" b="0" i="0" smtClean="0">
                          <a:latin typeface="Cambria Math" panose="02040503050406030204" pitchFamily="18" charset="0"/>
                        </a:rPr>
                        <m:t> </m:t>
                      </m:r>
                      <m:r>
                        <m:rPr>
                          <m:sty m:val="p"/>
                        </m:rPr>
                        <a:rPr lang="en-US" altLang="ja-JP" sz="1350" b="0" i="0" smtClean="0">
                          <a:latin typeface="Cambria Math" panose="02040503050406030204" pitchFamily="18" charset="0"/>
                        </a:rPr>
                        <m:t>staggard</m:t>
                      </m:r>
                      <m:r>
                        <a:rPr lang="en-US" altLang="ja-JP" sz="1350" b="0" i="0" smtClean="0">
                          <a:latin typeface="Cambria Math" panose="02040503050406030204" pitchFamily="18" charset="0"/>
                        </a:rPr>
                        <m:t> </m:t>
                      </m:r>
                      <m:r>
                        <m:rPr>
                          <m:sty m:val="p"/>
                        </m:rPr>
                        <a:rPr lang="en-US" altLang="ja-JP" sz="1350" b="0" i="0" smtClean="0">
                          <a:latin typeface="Cambria Math" panose="02040503050406030204" pitchFamily="18" charset="0"/>
                        </a:rPr>
                        <m:t>grid</m:t>
                      </m:r>
                    </m:oMath>
                  </m:oMathPara>
                </a14:m>
                <a:endParaRPr lang="en-US" altLang="ja-JP" sz="1350" i="1" dirty="0">
                  <a:latin typeface="Cambria Math" panose="02040503050406030204" pitchFamily="18" charset="0"/>
                </a:endParaRPr>
              </a:p>
            </p:txBody>
          </p:sp>
        </mc:Choice>
        <mc:Fallback xmlns="">
          <p:sp>
            <p:nvSpPr>
              <p:cNvPr id="29" name="テキスト ボックス 28">
                <a:extLst>
                  <a:ext uri="{FF2B5EF4-FFF2-40B4-BE49-F238E27FC236}">
                    <a16:creationId xmlns:a16="http://schemas.microsoft.com/office/drawing/2014/main" id="{7D78A4A3-A9CB-40DB-89B8-0C2D6E00076F}"/>
                  </a:ext>
                </a:extLst>
              </p:cNvPr>
              <p:cNvSpPr txBox="1">
                <a:spLocks noRot="1" noChangeAspect="1" noMove="1" noResize="1" noEditPoints="1" noAdjustHandles="1" noChangeArrowheads="1" noChangeShapeType="1" noTextEdit="1"/>
              </p:cNvSpPr>
              <p:nvPr/>
            </p:nvSpPr>
            <p:spPr>
              <a:xfrm>
                <a:off x="657111" y="5101178"/>
                <a:ext cx="2586093" cy="207749"/>
              </a:xfrm>
              <a:prstGeom prst="rect">
                <a:avLst/>
              </a:prstGeom>
              <a:blipFill>
                <a:blip r:embed="rId7"/>
                <a:stretch>
                  <a:fillRect l="-472" r="-2123" b="-35294"/>
                </a:stretch>
              </a:blipFill>
            </p:spPr>
            <p:txBody>
              <a:bodyPr/>
              <a:lstStyle/>
              <a:p>
                <a:r>
                  <a:rPr lang="ja-JP" altLang="en-US">
                    <a:noFill/>
                  </a:rPr>
                  <a:t> </a:t>
                </a:r>
              </a:p>
            </p:txBody>
          </p:sp>
        </mc:Fallback>
      </mc:AlternateContent>
      <p:sp>
        <p:nvSpPr>
          <p:cNvPr id="22" name="テキスト ボックス 21">
            <a:extLst>
              <a:ext uri="{FF2B5EF4-FFF2-40B4-BE49-F238E27FC236}">
                <a16:creationId xmlns:a16="http://schemas.microsoft.com/office/drawing/2014/main" id="{31E54D92-77B4-40E4-9E61-F685CE87AC37}"/>
              </a:ext>
            </a:extLst>
          </p:cNvPr>
          <p:cNvSpPr txBox="1"/>
          <p:nvPr/>
        </p:nvSpPr>
        <p:spPr>
          <a:xfrm>
            <a:off x="439616" y="5853587"/>
            <a:ext cx="3974818" cy="400110"/>
          </a:xfrm>
          <a:prstGeom prst="rect">
            <a:avLst/>
          </a:prstGeom>
          <a:noFill/>
        </p:spPr>
        <p:txBody>
          <a:bodyPr wrap="square" rtlCol="0">
            <a:spAutoFit/>
          </a:bodyPr>
          <a:lstStyle/>
          <a:p>
            <a:r>
              <a:rPr lang="en-US" altLang="ja-JP" sz="1000" dirty="0">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[1] Y. </a:t>
            </a:r>
            <a:r>
              <a:rPr lang="en-US" altLang="ja-JP" sz="1000" dirty="0" err="1">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Shigeto</a:t>
            </a:r>
            <a:r>
              <a:rPr lang="en-US" altLang="ja-JP" sz="1000" dirty="0">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 et al, Chem. Eng. J. (2013).</a:t>
            </a:r>
          </a:p>
          <a:p>
            <a:r>
              <a:rPr lang="en-US" altLang="ja-JP" sz="1000" dirty="0">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[2] C.S. Peskin, J. </a:t>
            </a:r>
            <a:r>
              <a:rPr lang="en-US" altLang="ja-JP" sz="1000" dirty="0" err="1">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Comput</a:t>
            </a:r>
            <a:r>
              <a:rPr lang="en-US" altLang="ja-JP" sz="1000" dirty="0">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 Phys. (1972).</a:t>
            </a:r>
          </a:p>
        </p:txBody>
      </p:sp>
      <mc:AlternateContent xmlns:mc="http://schemas.openxmlformats.org/markup-compatibility/2006" xmlns:a14="http://schemas.microsoft.com/office/drawing/2010/main">
        <mc:Choice Requires="a14">
          <p:sp>
            <p:nvSpPr>
              <p:cNvPr id="36" name="テキスト ボックス 35">
                <a:extLst>
                  <a:ext uri="{FF2B5EF4-FFF2-40B4-BE49-F238E27FC236}">
                    <a16:creationId xmlns:a16="http://schemas.microsoft.com/office/drawing/2014/main" id="{302710D9-4D3F-4BB5-B07C-05625047915E}"/>
                  </a:ext>
                </a:extLst>
              </p:cNvPr>
              <p:cNvSpPr txBox="1"/>
              <p:nvPr/>
            </p:nvSpPr>
            <p:spPr>
              <a:xfrm>
                <a:off x="2295371" y="4180080"/>
                <a:ext cx="1970347" cy="4364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350" b="1" i="1" smtClean="0">
                          <a:latin typeface="Cambria Math" panose="02040503050406030204" pitchFamily="18" charset="0"/>
                        </a:rPr>
                        <m:t>,  </m:t>
                      </m:r>
                      <m:sSub>
                        <m:sSubPr>
                          <m:ctrlPr>
                            <a:rPr lang="en-US" altLang="ja-JP" sz="1350" b="1" i="1" smtClean="0">
                              <a:latin typeface="Cambria Math" panose="02040503050406030204" pitchFamily="18" charset="0"/>
                            </a:rPr>
                          </m:ctrlPr>
                        </m:sSubPr>
                        <m:e>
                          <m:r>
                            <a:rPr lang="en-US" altLang="ja-JP" sz="1350" b="1" i="1" smtClean="0">
                              <a:latin typeface="Cambria Math" panose="02040503050406030204" pitchFamily="18" charset="0"/>
                            </a:rPr>
                            <m:t>𝑭</m:t>
                          </m:r>
                        </m:e>
                        <m:sub>
                          <m:r>
                            <a:rPr lang="en-US" altLang="ja-JP" sz="1350" b="1" i="1" smtClean="0">
                              <a:latin typeface="Cambria Math" panose="02040503050406030204" pitchFamily="18" charset="0"/>
                            </a:rPr>
                            <m:t>𝑰𝑩</m:t>
                          </m:r>
                        </m:sub>
                      </m:sSub>
                      <m:r>
                        <a:rPr lang="en-US" altLang="ja-JP" sz="1350" b="1" i="1" smtClean="0">
                          <a:latin typeface="Cambria Math" panose="02040503050406030204" pitchFamily="18" charset="0"/>
                        </a:rPr>
                        <m:t>=</m:t>
                      </m:r>
                      <m:f>
                        <m:fPr>
                          <m:ctrlPr>
                            <a:rPr lang="en-US" altLang="ja-JP" sz="1350" b="1" i="1" smtClean="0">
                              <a:latin typeface="Cambria Math" panose="02040503050406030204" pitchFamily="18" charset="0"/>
                            </a:rPr>
                          </m:ctrlPr>
                        </m:fPr>
                        <m:num>
                          <m:r>
                            <a:rPr lang="en-US" altLang="ja-JP" sz="1350" b="0" i="1" smtClean="0">
                              <a:latin typeface="Cambria Math" panose="02040503050406030204" pitchFamily="18" charset="0"/>
                            </a:rPr>
                            <m:t>𝛼</m:t>
                          </m:r>
                          <m:sSub>
                            <m:sSubPr>
                              <m:ctrlPr>
                                <a:rPr lang="en-US" altLang="ja-JP" sz="1350" i="1" smtClean="0">
                                  <a:latin typeface="Cambria Math" panose="02040503050406030204" pitchFamily="18" charset="0"/>
                                </a:rPr>
                              </m:ctrlPr>
                            </m:sSubPr>
                            <m:e>
                              <m:r>
                                <a:rPr lang="en-US" altLang="ja-JP" sz="1350" b="0" i="1" smtClean="0">
                                  <a:latin typeface="Cambria Math" panose="02040503050406030204" pitchFamily="18" charset="0"/>
                                </a:rPr>
                                <m:t>𝜌</m:t>
                              </m:r>
                            </m:e>
                            <m:sub>
                              <m:r>
                                <a:rPr lang="en-US" altLang="ja-JP" sz="1350" b="0" i="1" smtClean="0">
                                  <a:latin typeface="Cambria Math" panose="02040503050406030204" pitchFamily="18" charset="0"/>
                                </a:rPr>
                                <m:t>𝑓</m:t>
                              </m:r>
                            </m:sub>
                          </m:sSub>
                          <m:d>
                            <m:dPr>
                              <m:ctrlPr>
                                <a:rPr lang="en-US" altLang="ja-JP" sz="1350" b="1" i="1" smtClean="0">
                                  <a:latin typeface="Cambria Math" panose="02040503050406030204" pitchFamily="18" charset="0"/>
                                </a:rPr>
                              </m:ctrlPr>
                            </m:dPr>
                            <m:e>
                              <m:sSub>
                                <m:sSubPr>
                                  <m:ctrlPr>
                                    <a:rPr lang="en-US" altLang="ja-JP" sz="1350" b="1" i="1" smtClean="0">
                                      <a:latin typeface="Cambria Math" panose="02040503050406030204" pitchFamily="18" charset="0"/>
                                    </a:rPr>
                                  </m:ctrlPr>
                                </m:sSubPr>
                                <m:e>
                                  <m:r>
                                    <a:rPr lang="en-US" altLang="ja-JP" sz="1350" b="1" i="1" smtClean="0">
                                      <a:latin typeface="Cambria Math" panose="02040503050406030204" pitchFamily="18" charset="0"/>
                                    </a:rPr>
                                    <m:t>𝒖</m:t>
                                  </m:r>
                                </m:e>
                                <m:sub>
                                  <m:r>
                                    <a:rPr lang="en-US" altLang="ja-JP" sz="1350" b="1" i="1" smtClean="0">
                                      <a:latin typeface="Cambria Math" panose="02040503050406030204" pitchFamily="18" charset="0"/>
                                    </a:rPr>
                                    <m:t>𝒔</m:t>
                                  </m:r>
                                </m:sub>
                              </m:sSub>
                              <m:r>
                                <a:rPr lang="en-US" altLang="ja-JP" sz="1350" b="1" i="1" smtClean="0">
                                  <a:latin typeface="Cambria Math" panose="02040503050406030204" pitchFamily="18" charset="0"/>
                                </a:rPr>
                                <m:t> −</m:t>
                              </m:r>
                              <m:sSub>
                                <m:sSubPr>
                                  <m:ctrlPr>
                                    <a:rPr lang="en-US" altLang="ja-JP" sz="1350" b="1" i="1" smtClean="0">
                                      <a:latin typeface="Cambria Math" panose="02040503050406030204" pitchFamily="18" charset="0"/>
                                    </a:rPr>
                                  </m:ctrlPr>
                                </m:sSubPr>
                                <m:e>
                                  <m:r>
                                    <a:rPr lang="en-US" altLang="ja-JP" sz="1350" b="1" i="1" smtClean="0">
                                      <a:latin typeface="Cambria Math" panose="02040503050406030204" pitchFamily="18" charset="0"/>
                                    </a:rPr>
                                    <m:t>𝒖</m:t>
                                  </m:r>
                                </m:e>
                                <m:sub>
                                  <m:r>
                                    <a:rPr lang="en-US" altLang="ja-JP" sz="1350" b="1" i="1" smtClean="0">
                                      <a:latin typeface="Cambria Math" panose="02040503050406030204" pitchFamily="18" charset="0"/>
                                    </a:rPr>
                                    <m:t>𝒇</m:t>
                                  </m:r>
                                </m:sub>
                              </m:sSub>
                            </m:e>
                          </m:d>
                        </m:num>
                        <m:den>
                          <m:r>
                            <m:rPr>
                              <m:sty m:val="p"/>
                            </m:rPr>
                            <a:rPr lang="en-US" altLang="ja-JP" sz="1350" b="0" i="0" smtClean="0">
                              <a:latin typeface="Cambria Math" panose="02040503050406030204" pitchFamily="18" charset="0"/>
                            </a:rPr>
                            <m:t>Δt</m:t>
                          </m:r>
                        </m:den>
                      </m:f>
                    </m:oMath>
                  </m:oMathPara>
                </a14:m>
                <a:endParaRPr lang="ja-JP" altLang="en-US" sz="1350" dirty="0"/>
              </a:p>
            </p:txBody>
          </p:sp>
        </mc:Choice>
        <mc:Fallback xmlns="">
          <p:sp>
            <p:nvSpPr>
              <p:cNvPr id="36" name="テキスト ボックス 35">
                <a:extLst>
                  <a:ext uri="{FF2B5EF4-FFF2-40B4-BE49-F238E27FC236}">
                    <a16:creationId xmlns:a16="http://schemas.microsoft.com/office/drawing/2014/main" id="{302710D9-4D3F-4BB5-B07C-05625047915E}"/>
                  </a:ext>
                </a:extLst>
              </p:cNvPr>
              <p:cNvSpPr txBox="1">
                <a:spLocks noRot="1" noChangeAspect="1" noMove="1" noResize="1" noEditPoints="1" noAdjustHandles="1" noChangeArrowheads="1" noChangeShapeType="1" noTextEdit="1"/>
              </p:cNvSpPr>
              <p:nvPr/>
            </p:nvSpPr>
            <p:spPr>
              <a:xfrm>
                <a:off x="2295371" y="4180080"/>
                <a:ext cx="1970347" cy="436466"/>
              </a:xfrm>
              <a:prstGeom prst="rect">
                <a:avLst/>
              </a:prstGeom>
              <a:blipFill>
                <a:blip r:embed="rId8"/>
                <a:stretch>
                  <a:fillRect/>
                </a:stretch>
              </a:blipFill>
            </p:spPr>
            <p:txBody>
              <a:bodyPr/>
              <a:lstStyle/>
              <a:p>
                <a:r>
                  <a:rPr lang="ja-JP" altLang="en-US">
                    <a:noFill/>
                  </a:rPr>
                  <a:t> </a:t>
                </a:r>
              </a:p>
            </p:txBody>
          </p:sp>
        </mc:Fallback>
      </mc:AlternateContent>
      <p:sp>
        <p:nvSpPr>
          <p:cNvPr id="33" name="テキスト ボックス 32">
            <a:extLst>
              <a:ext uri="{FF2B5EF4-FFF2-40B4-BE49-F238E27FC236}">
                <a16:creationId xmlns:a16="http://schemas.microsoft.com/office/drawing/2014/main" id="{D7BEF77C-61E3-9048-AF7A-BE7CBAF1BAAE}"/>
              </a:ext>
            </a:extLst>
          </p:cNvPr>
          <p:cNvSpPr txBox="1"/>
          <p:nvPr/>
        </p:nvSpPr>
        <p:spPr>
          <a:xfrm>
            <a:off x="2214849" y="3263579"/>
            <a:ext cx="530090" cy="715581"/>
          </a:xfrm>
          <a:prstGeom prst="rect">
            <a:avLst/>
          </a:prstGeom>
          <a:noFill/>
        </p:spPr>
        <p:txBody>
          <a:bodyPr wrap="square" rtlCol="0">
            <a:spAutoFit/>
          </a:bodyPr>
          <a:lstStyle/>
          <a:p>
            <a:r>
              <a:rPr lang="en-US" altLang="ja-JP" sz="4050" dirty="0"/>
              <a:t>+</a:t>
            </a:r>
            <a:endParaRPr lang="ja-JP" altLang="en-US" sz="4050" dirty="0"/>
          </a:p>
        </p:txBody>
      </p:sp>
      <p:sp>
        <p:nvSpPr>
          <p:cNvPr id="24" name="テキスト ボックス 23">
            <a:extLst>
              <a:ext uri="{FF2B5EF4-FFF2-40B4-BE49-F238E27FC236}">
                <a16:creationId xmlns:a16="http://schemas.microsoft.com/office/drawing/2014/main" id="{D0E8C28A-4F84-4A3F-9D91-E5761D521061}"/>
              </a:ext>
            </a:extLst>
          </p:cNvPr>
          <p:cNvSpPr txBox="1"/>
          <p:nvPr/>
        </p:nvSpPr>
        <p:spPr>
          <a:xfrm>
            <a:off x="5317225" y="5506891"/>
            <a:ext cx="3331586" cy="276999"/>
          </a:xfrm>
          <a:prstGeom prst="rect">
            <a:avLst/>
          </a:prstGeom>
          <a:noFill/>
        </p:spPr>
        <p:txBody>
          <a:bodyPr wrap="square" rtlCol="0">
            <a:spAutoFit/>
          </a:bodyPr>
          <a:lstStyle/>
          <a:p>
            <a:pPr algn="ctr"/>
            <a:r>
              <a:rPr lang="en-US" altLang="ja-JP" sz="1200" dirty="0">
                <a:latin typeface="Arial" panose="020B0604020202020204" pitchFamily="34" charset="0"/>
                <a:cs typeface="Arial" panose="020B0604020202020204" pitchFamily="34" charset="0"/>
              </a:rPr>
              <a:t>Signed Distance</a:t>
            </a:r>
            <a:r>
              <a:rPr lang="ja-JP" altLang="en-US" sz="1200" dirty="0">
                <a:latin typeface="Arial" panose="020B0604020202020204" pitchFamily="34" charset="0"/>
                <a:cs typeface="Arial" panose="020B0604020202020204" pitchFamily="34" charset="0"/>
              </a:rPr>
              <a:t> </a:t>
            </a:r>
            <a:r>
              <a:rPr lang="en-US" altLang="ja-JP" sz="1200" dirty="0">
                <a:latin typeface="Arial" panose="020B0604020202020204" pitchFamily="34" charset="0"/>
                <a:cs typeface="Arial" panose="020B0604020202020204" pitchFamily="34" charset="0"/>
              </a:rPr>
              <a:t>is changing with wall moving</a:t>
            </a:r>
          </a:p>
        </p:txBody>
      </p:sp>
      <mc:AlternateContent xmlns:mc="http://schemas.openxmlformats.org/markup-compatibility/2006" xmlns:a14="http://schemas.microsoft.com/office/drawing/2010/main">
        <mc:Choice Requires="a14">
          <p:sp>
            <p:nvSpPr>
              <p:cNvPr id="25" name="テキスト ボックス 24">
                <a:extLst>
                  <a:ext uri="{FF2B5EF4-FFF2-40B4-BE49-F238E27FC236}">
                    <a16:creationId xmlns:a16="http://schemas.microsoft.com/office/drawing/2014/main" id="{7D78A4A3-A9CB-40DB-89B8-0C2D6E00076F}"/>
                  </a:ext>
                </a:extLst>
              </p:cNvPr>
              <p:cNvSpPr txBox="1"/>
              <p:nvPr/>
            </p:nvSpPr>
            <p:spPr>
              <a:xfrm>
                <a:off x="657111" y="5372763"/>
                <a:ext cx="2670539" cy="22737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ja-JP" sz="1350" b="1" i="1" smtClean="0">
                              <a:latin typeface="Cambria Math" panose="02040503050406030204" pitchFamily="18" charset="0"/>
                            </a:rPr>
                          </m:ctrlPr>
                        </m:sSubPr>
                        <m:e>
                          <m:r>
                            <a:rPr lang="en-US" altLang="ja-JP" sz="1350" b="1" i="1" smtClean="0">
                              <a:latin typeface="Cambria Math" panose="02040503050406030204" pitchFamily="18" charset="0"/>
                            </a:rPr>
                            <m:t>𝒖</m:t>
                          </m:r>
                        </m:e>
                        <m:sub>
                          <m:r>
                            <a:rPr lang="en-US" altLang="ja-JP" sz="1350" b="1" i="1" smtClean="0">
                              <a:latin typeface="Cambria Math" panose="02040503050406030204" pitchFamily="18" charset="0"/>
                            </a:rPr>
                            <m:t>𝒇</m:t>
                          </m:r>
                        </m:sub>
                      </m:sSub>
                      <m:r>
                        <a:rPr lang="en-US" altLang="ja-JP" sz="1350" b="1" i="1" smtClean="0">
                          <a:latin typeface="Cambria Math" panose="02040503050406030204" pitchFamily="18" charset="0"/>
                        </a:rPr>
                        <m:t> :</m:t>
                      </m:r>
                      <m:r>
                        <m:rPr>
                          <m:sty m:val="p"/>
                        </m:rPr>
                        <a:rPr lang="en-US" altLang="ja-JP" sz="1350" b="0" i="0" smtClean="0">
                          <a:latin typeface="Cambria Math" panose="02040503050406030204" pitchFamily="18" charset="0"/>
                        </a:rPr>
                        <m:t>wall</m:t>
                      </m:r>
                      <m:r>
                        <a:rPr lang="en-US" altLang="ja-JP" sz="1350" b="0" i="0" smtClean="0">
                          <a:latin typeface="Cambria Math" panose="02040503050406030204" pitchFamily="18" charset="0"/>
                        </a:rPr>
                        <m:t> </m:t>
                      </m:r>
                      <m:r>
                        <m:rPr>
                          <m:sty m:val="p"/>
                        </m:rPr>
                        <a:rPr lang="en-US" altLang="ja-JP" sz="1350" b="0" i="0" smtClean="0">
                          <a:latin typeface="Cambria Math" panose="02040503050406030204" pitchFamily="18" charset="0"/>
                        </a:rPr>
                        <m:t>velocity</m:t>
                      </m:r>
                      <m:r>
                        <a:rPr lang="en-US" altLang="ja-JP" sz="1350" b="1" i="1" smtClean="0">
                          <a:latin typeface="Cambria Math" panose="02040503050406030204" pitchFamily="18" charset="0"/>
                        </a:rPr>
                        <m:t>, </m:t>
                      </m:r>
                      <m:sSub>
                        <m:sSubPr>
                          <m:ctrlPr>
                            <a:rPr lang="en-US" altLang="ja-JP" sz="1350" b="1" i="1" smtClean="0">
                              <a:latin typeface="Cambria Math" panose="02040503050406030204" pitchFamily="18" charset="0"/>
                            </a:rPr>
                          </m:ctrlPr>
                        </m:sSubPr>
                        <m:e>
                          <m:r>
                            <a:rPr lang="en-US" altLang="ja-JP" sz="1350" b="1" i="1" smtClean="0">
                              <a:latin typeface="Cambria Math" panose="02040503050406030204" pitchFamily="18" charset="0"/>
                            </a:rPr>
                            <m:t>𝒖</m:t>
                          </m:r>
                        </m:e>
                        <m:sub>
                          <m:r>
                            <a:rPr lang="en-US" altLang="ja-JP" sz="1350" b="1" i="1" smtClean="0">
                              <a:latin typeface="Cambria Math" panose="02040503050406030204" pitchFamily="18" charset="0"/>
                            </a:rPr>
                            <m:t>𝒇</m:t>
                          </m:r>
                        </m:sub>
                      </m:sSub>
                      <m:r>
                        <a:rPr lang="en-US" altLang="ja-JP" sz="1350" b="1" i="1" smtClean="0">
                          <a:latin typeface="Cambria Math" panose="02040503050406030204" pitchFamily="18" charset="0"/>
                        </a:rPr>
                        <m:t> :</m:t>
                      </m:r>
                      <m:r>
                        <m:rPr>
                          <m:sty m:val="p"/>
                        </m:rPr>
                        <a:rPr lang="en-US" altLang="ja-JP" sz="1350" b="0" i="0" smtClean="0">
                          <a:latin typeface="Cambria Math" panose="02040503050406030204" pitchFamily="18" charset="0"/>
                        </a:rPr>
                        <m:t>fluid</m:t>
                      </m:r>
                      <m:r>
                        <a:rPr lang="en-US" altLang="ja-JP" sz="1350" b="0" i="0" smtClean="0">
                          <a:latin typeface="Cambria Math" panose="02040503050406030204" pitchFamily="18" charset="0"/>
                        </a:rPr>
                        <m:t> </m:t>
                      </m:r>
                      <m:r>
                        <m:rPr>
                          <m:sty m:val="p"/>
                        </m:rPr>
                        <a:rPr lang="en-US" altLang="ja-JP" sz="1350" b="0" i="0" smtClean="0">
                          <a:latin typeface="Cambria Math" panose="02040503050406030204" pitchFamily="18" charset="0"/>
                        </a:rPr>
                        <m:t>velocity</m:t>
                      </m:r>
                    </m:oMath>
                  </m:oMathPara>
                </a14:m>
                <a:endParaRPr lang="ja-JP" altLang="en-US" sz="1350" dirty="0"/>
              </a:p>
            </p:txBody>
          </p:sp>
        </mc:Choice>
        <mc:Fallback xmlns="">
          <p:sp>
            <p:nvSpPr>
              <p:cNvPr id="25" name="テキスト ボックス 24">
                <a:extLst>
                  <a:ext uri="{FF2B5EF4-FFF2-40B4-BE49-F238E27FC236}">
                    <a16:creationId xmlns:a16="http://schemas.microsoft.com/office/drawing/2014/main" id="{7D78A4A3-A9CB-40DB-89B8-0C2D6E00076F}"/>
                  </a:ext>
                </a:extLst>
              </p:cNvPr>
              <p:cNvSpPr txBox="1">
                <a:spLocks noRot="1" noChangeAspect="1" noMove="1" noResize="1" noEditPoints="1" noAdjustHandles="1" noChangeArrowheads="1" noChangeShapeType="1" noTextEdit="1"/>
              </p:cNvSpPr>
              <p:nvPr/>
            </p:nvSpPr>
            <p:spPr>
              <a:xfrm>
                <a:off x="657111" y="5372763"/>
                <a:ext cx="2670539" cy="227370"/>
              </a:xfrm>
              <a:prstGeom prst="rect">
                <a:avLst/>
              </a:prstGeom>
              <a:blipFill>
                <a:blip r:embed="rId9"/>
                <a:stretch>
                  <a:fillRect l="-685" r="-1826" b="-2368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6" name="正方形/長方形 25">
                <a:extLst>
                  <a:ext uri="{FF2B5EF4-FFF2-40B4-BE49-F238E27FC236}">
                    <a16:creationId xmlns:a16="http://schemas.microsoft.com/office/drawing/2014/main" id="{D530DC2B-19A5-4B43-A352-B761977BA811}"/>
                  </a:ext>
                </a:extLst>
              </p:cNvPr>
              <p:cNvSpPr/>
              <p:nvPr/>
            </p:nvSpPr>
            <p:spPr>
              <a:xfrm>
                <a:off x="576088" y="4615326"/>
                <a:ext cx="4115553" cy="572721"/>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f>
                        <m:fPr>
                          <m:ctrlPr>
                            <a:rPr lang="ja-JP" altLang="en-US" sz="1050" i="1" smtClean="0">
                              <a:solidFill>
                                <a:schemeClr val="tx1">
                                  <a:lumMod val="75000"/>
                                  <a:lumOff val="25000"/>
                                </a:schemeClr>
                              </a:solidFill>
                              <a:latin typeface="Cambria Math" panose="02040503050406030204" pitchFamily="18" charset="0"/>
                            </a:rPr>
                          </m:ctrlPr>
                        </m:fPr>
                        <m:num>
                          <m:r>
                            <a:rPr lang="ja-JP" altLang="en-US" sz="1050">
                              <a:solidFill>
                                <a:schemeClr val="tx1">
                                  <a:lumMod val="75000"/>
                                  <a:lumOff val="25000"/>
                                </a:schemeClr>
                              </a:solidFill>
                              <a:latin typeface="Cambria Math" panose="02040503050406030204" pitchFamily="18" charset="0"/>
                            </a:rPr>
                            <m:t>𝜕</m:t>
                          </m:r>
                          <m:d>
                            <m:dPr>
                              <m:ctrlPr>
                                <a:rPr lang="ja-JP" altLang="en-US" sz="1050" i="1">
                                  <a:solidFill>
                                    <a:schemeClr val="tx1">
                                      <a:lumMod val="75000"/>
                                      <a:lumOff val="25000"/>
                                    </a:schemeClr>
                                  </a:solidFill>
                                  <a:latin typeface="Cambria Math" panose="02040503050406030204" pitchFamily="18" charset="0"/>
                                </a:rPr>
                              </m:ctrlPr>
                            </m:dPr>
                            <m:e>
                              <m:r>
                                <a:rPr lang="ja-JP" altLang="en-US" sz="1050" i="1">
                                  <a:solidFill>
                                    <a:schemeClr val="tx1">
                                      <a:lumMod val="75000"/>
                                      <a:lumOff val="25000"/>
                                    </a:schemeClr>
                                  </a:solidFill>
                                  <a:latin typeface="Cambria Math" panose="02040503050406030204" pitchFamily="18" charset="0"/>
                                </a:rPr>
                                <m:t>𝜖</m:t>
                              </m:r>
                              <m:r>
                                <a:rPr lang="en-US" altLang="ja-JP" sz="1050" b="0" i="1" smtClean="0">
                                  <a:solidFill>
                                    <a:schemeClr val="tx1">
                                      <a:lumMod val="75000"/>
                                      <a:lumOff val="25000"/>
                                    </a:schemeClr>
                                  </a:solidFill>
                                  <a:latin typeface="Cambria Math" panose="02040503050406030204" pitchFamily="18" charset="0"/>
                                </a:rPr>
                                <m:t>𝜌</m:t>
                              </m:r>
                              <m:r>
                                <a:rPr lang="en-US" altLang="ja-JP" sz="1050" b="1" i="1" smtClean="0">
                                  <a:solidFill>
                                    <a:schemeClr val="tx1">
                                      <a:lumMod val="75000"/>
                                      <a:lumOff val="25000"/>
                                    </a:schemeClr>
                                  </a:solidFill>
                                  <a:latin typeface="Cambria Math" panose="02040503050406030204" pitchFamily="18" charset="0"/>
                                </a:rPr>
                                <m:t>𝒖</m:t>
                              </m:r>
                            </m:e>
                          </m:d>
                        </m:num>
                        <m:den>
                          <m:r>
                            <a:rPr lang="ja-JP" altLang="en-US" sz="1050">
                              <a:solidFill>
                                <a:schemeClr val="tx1">
                                  <a:lumMod val="75000"/>
                                  <a:lumOff val="25000"/>
                                </a:schemeClr>
                              </a:solidFill>
                              <a:latin typeface="Cambria Math" panose="02040503050406030204" pitchFamily="18" charset="0"/>
                            </a:rPr>
                            <m:t>𝜕</m:t>
                          </m:r>
                          <m:r>
                            <a:rPr lang="ja-JP" altLang="en-US" sz="1050" i="1">
                              <a:solidFill>
                                <a:schemeClr val="tx1">
                                  <a:lumMod val="75000"/>
                                  <a:lumOff val="25000"/>
                                </a:schemeClr>
                              </a:solidFill>
                              <a:latin typeface="Cambria Math" panose="02040503050406030204" pitchFamily="18" charset="0"/>
                            </a:rPr>
                            <m:t>𝑡</m:t>
                          </m:r>
                        </m:den>
                      </m:f>
                      <m:r>
                        <a:rPr lang="ja-JP" altLang="en-US" sz="1050">
                          <a:solidFill>
                            <a:schemeClr val="tx1">
                              <a:lumMod val="75000"/>
                              <a:lumOff val="25000"/>
                            </a:schemeClr>
                          </a:solidFill>
                          <a:latin typeface="Cambria Math" panose="02040503050406030204" pitchFamily="18" charset="0"/>
                        </a:rPr>
                        <m:t>+</m:t>
                      </m:r>
                      <m:r>
                        <a:rPr lang="ja-JP" altLang="en-US" sz="1050">
                          <a:solidFill>
                            <a:schemeClr val="tx1">
                              <a:lumMod val="75000"/>
                              <a:lumOff val="25000"/>
                            </a:schemeClr>
                          </a:solidFill>
                          <a:latin typeface="Cambria Math" panose="02040503050406030204" pitchFamily="18" charset="0"/>
                        </a:rPr>
                        <m:t>𝛻</m:t>
                      </m:r>
                      <m:r>
                        <a:rPr lang="ja-JP" altLang="en-US" sz="1050">
                          <a:solidFill>
                            <a:schemeClr val="tx1">
                              <a:lumMod val="75000"/>
                              <a:lumOff val="25000"/>
                            </a:schemeClr>
                          </a:solidFill>
                          <a:latin typeface="Cambria Math" panose="02040503050406030204" pitchFamily="18" charset="0"/>
                        </a:rPr>
                        <m:t>・</m:t>
                      </m:r>
                      <m:d>
                        <m:dPr>
                          <m:ctrlPr>
                            <a:rPr lang="ja-JP" altLang="en-US" sz="1050" i="1">
                              <a:solidFill>
                                <a:schemeClr val="tx1">
                                  <a:lumMod val="75000"/>
                                  <a:lumOff val="25000"/>
                                </a:schemeClr>
                              </a:solidFill>
                              <a:latin typeface="Cambria Math" panose="02040503050406030204" pitchFamily="18" charset="0"/>
                            </a:rPr>
                          </m:ctrlPr>
                        </m:dPr>
                        <m:e>
                          <m:r>
                            <a:rPr lang="ja-JP" altLang="en-US" sz="1050" i="1">
                              <a:solidFill>
                                <a:schemeClr val="tx1">
                                  <a:lumMod val="75000"/>
                                  <a:lumOff val="25000"/>
                                </a:schemeClr>
                              </a:solidFill>
                              <a:latin typeface="Cambria Math" panose="02040503050406030204" pitchFamily="18" charset="0"/>
                            </a:rPr>
                            <m:t>𝜖𝜌</m:t>
                          </m:r>
                          <m:r>
                            <a:rPr lang="en-US" altLang="ja-JP" sz="1050" b="1" i="1" smtClean="0">
                              <a:solidFill>
                                <a:schemeClr val="tx1">
                                  <a:lumMod val="75000"/>
                                  <a:lumOff val="25000"/>
                                </a:schemeClr>
                              </a:solidFill>
                              <a:latin typeface="Cambria Math" panose="02040503050406030204" pitchFamily="18" charset="0"/>
                            </a:rPr>
                            <m:t>𝒖𝒖</m:t>
                          </m:r>
                        </m:e>
                      </m:d>
                      <m:r>
                        <a:rPr lang="ja-JP" altLang="en-US" sz="1050">
                          <a:solidFill>
                            <a:schemeClr val="tx1">
                              <a:lumMod val="75000"/>
                              <a:lumOff val="25000"/>
                            </a:schemeClr>
                          </a:solidFill>
                          <a:latin typeface="Cambria Math" panose="02040503050406030204" pitchFamily="18" charset="0"/>
                        </a:rPr>
                        <m:t>=−</m:t>
                      </m:r>
                      <m:r>
                        <a:rPr lang="ja-JP" altLang="en-US" sz="1050" i="1">
                          <a:solidFill>
                            <a:schemeClr val="tx1">
                              <a:lumMod val="75000"/>
                              <a:lumOff val="25000"/>
                            </a:schemeClr>
                          </a:solidFill>
                          <a:latin typeface="Cambria Math" panose="02040503050406030204" pitchFamily="18" charset="0"/>
                        </a:rPr>
                        <m:t>𝜖</m:t>
                      </m:r>
                      <m:r>
                        <a:rPr lang="ja-JP" altLang="en-US" sz="1050">
                          <a:solidFill>
                            <a:schemeClr val="tx1">
                              <a:lumMod val="75000"/>
                              <a:lumOff val="25000"/>
                            </a:schemeClr>
                          </a:solidFill>
                          <a:latin typeface="Cambria Math" panose="02040503050406030204" pitchFamily="18" charset="0"/>
                        </a:rPr>
                        <m:t>𝛻</m:t>
                      </m:r>
                      <m:r>
                        <a:rPr lang="ja-JP" altLang="en-US" sz="1050" i="1">
                          <a:solidFill>
                            <a:schemeClr val="tx1">
                              <a:lumMod val="75000"/>
                              <a:lumOff val="25000"/>
                            </a:schemeClr>
                          </a:solidFill>
                          <a:latin typeface="Cambria Math" panose="02040503050406030204" pitchFamily="18" charset="0"/>
                        </a:rPr>
                        <m:t>𝑝</m:t>
                      </m:r>
                      <m:r>
                        <a:rPr lang="ja-JP" altLang="en-US" sz="1050">
                          <a:solidFill>
                            <a:schemeClr val="tx1">
                              <a:lumMod val="75000"/>
                              <a:lumOff val="25000"/>
                            </a:schemeClr>
                          </a:solidFill>
                          <a:latin typeface="Cambria Math" panose="02040503050406030204" pitchFamily="18" charset="0"/>
                        </a:rPr>
                        <m:t>+</m:t>
                      </m:r>
                      <m:sSub>
                        <m:sSubPr>
                          <m:ctrlPr>
                            <a:rPr lang="ja-JP" altLang="en-US" sz="1050" i="1">
                              <a:solidFill>
                                <a:schemeClr val="tx1">
                                  <a:lumMod val="75000"/>
                                  <a:lumOff val="25000"/>
                                </a:schemeClr>
                              </a:solidFill>
                              <a:latin typeface="Cambria Math" panose="02040503050406030204" pitchFamily="18" charset="0"/>
                            </a:rPr>
                          </m:ctrlPr>
                        </m:sSubPr>
                        <m:e>
                          <m:r>
                            <a:rPr lang="ja-JP" altLang="en-US" sz="1050" b="1" i="1">
                              <a:solidFill>
                                <a:schemeClr val="tx1">
                                  <a:lumMod val="75000"/>
                                  <a:lumOff val="25000"/>
                                </a:schemeClr>
                              </a:solidFill>
                              <a:latin typeface="Cambria Math" panose="02040503050406030204" pitchFamily="18" charset="0"/>
                            </a:rPr>
                            <m:t>𝒇</m:t>
                          </m:r>
                        </m:e>
                        <m:sub>
                          <m:r>
                            <a:rPr lang="ja-JP" altLang="en-US" sz="1050" b="1" i="1">
                              <a:solidFill>
                                <a:schemeClr val="tx1">
                                  <a:lumMod val="75000"/>
                                  <a:lumOff val="25000"/>
                                </a:schemeClr>
                              </a:solidFill>
                              <a:latin typeface="Cambria Math" panose="02040503050406030204" pitchFamily="18" charset="0"/>
                            </a:rPr>
                            <m:t>𝒔</m:t>
                          </m:r>
                        </m:sub>
                      </m:sSub>
                      <m:r>
                        <a:rPr lang="ja-JP" altLang="en-US" sz="1050">
                          <a:solidFill>
                            <a:schemeClr val="tx1">
                              <a:lumMod val="75000"/>
                              <a:lumOff val="25000"/>
                            </a:schemeClr>
                          </a:solidFill>
                          <a:latin typeface="Cambria Math" panose="02040503050406030204" pitchFamily="18" charset="0"/>
                        </a:rPr>
                        <m:t>+</m:t>
                      </m:r>
                      <m:r>
                        <a:rPr lang="ja-JP" altLang="en-US" sz="1050">
                          <a:solidFill>
                            <a:schemeClr val="tx1">
                              <a:lumMod val="75000"/>
                              <a:lumOff val="25000"/>
                            </a:schemeClr>
                          </a:solidFill>
                          <a:latin typeface="Cambria Math" panose="02040503050406030204" pitchFamily="18" charset="0"/>
                        </a:rPr>
                        <m:t>𝛻</m:t>
                      </m:r>
                      <m:r>
                        <a:rPr lang="ja-JP" altLang="en-US" sz="1050">
                          <a:solidFill>
                            <a:schemeClr val="tx1">
                              <a:lumMod val="75000"/>
                              <a:lumOff val="25000"/>
                            </a:schemeClr>
                          </a:solidFill>
                          <a:latin typeface="Cambria Math" panose="02040503050406030204" pitchFamily="18" charset="0"/>
                        </a:rPr>
                        <m:t>・</m:t>
                      </m:r>
                      <m:d>
                        <m:dPr>
                          <m:ctrlPr>
                            <a:rPr lang="ja-JP" altLang="en-US" sz="1050" i="1">
                              <a:solidFill>
                                <a:schemeClr val="tx1">
                                  <a:lumMod val="75000"/>
                                  <a:lumOff val="25000"/>
                                </a:schemeClr>
                              </a:solidFill>
                              <a:latin typeface="Cambria Math" panose="02040503050406030204" pitchFamily="18" charset="0"/>
                            </a:rPr>
                          </m:ctrlPr>
                        </m:dPr>
                        <m:e>
                          <m:r>
                            <a:rPr lang="ja-JP" altLang="en-US" sz="1050" i="1">
                              <a:solidFill>
                                <a:schemeClr val="tx1">
                                  <a:lumMod val="75000"/>
                                  <a:lumOff val="25000"/>
                                </a:schemeClr>
                              </a:solidFill>
                              <a:latin typeface="Cambria Math" panose="02040503050406030204" pitchFamily="18" charset="0"/>
                            </a:rPr>
                            <m:t>𝜖</m:t>
                          </m:r>
                          <m:r>
                            <a:rPr lang="ja-JP" altLang="en-US" sz="1050" b="1" i="1">
                              <a:solidFill>
                                <a:schemeClr val="tx1">
                                  <a:lumMod val="75000"/>
                                  <a:lumOff val="25000"/>
                                </a:schemeClr>
                              </a:solidFill>
                              <a:latin typeface="Cambria Math" panose="02040503050406030204" pitchFamily="18" charset="0"/>
                            </a:rPr>
                            <m:t>𝝉</m:t>
                          </m:r>
                        </m:e>
                      </m:d>
                      <m:r>
                        <a:rPr lang="ja-JP" altLang="en-US" sz="1050">
                          <a:solidFill>
                            <a:schemeClr val="tx1">
                              <a:lumMod val="75000"/>
                              <a:lumOff val="25000"/>
                            </a:schemeClr>
                          </a:solidFill>
                          <a:latin typeface="Cambria Math" panose="02040503050406030204" pitchFamily="18" charset="0"/>
                        </a:rPr>
                        <m:t>+</m:t>
                      </m:r>
                      <m:r>
                        <a:rPr lang="ja-JP" altLang="en-US" sz="1050" i="1">
                          <a:solidFill>
                            <a:schemeClr val="tx1">
                              <a:lumMod val="75000"/>
                              <a:lumOff val="25000"/>
                            </a:schemeClr>
                          </a:solidFill>
                          <a:latin typeface="Cambria Math" panose="02040503050406030204" pitchFamily="18" charset="0"/>
                        </a:rPr>
                        <m:t>𝜖𝜌</m:t>
                      </m:r>
                      <m:r>
                        <a:rPr lang="ja-JP" altLang="en-US" sz="1050" b="1" i="1">
                          <a:solidFill>
                            <a:schemeClr val="tx1">
                              <a:lumMod val="75000"/>
                              <a:lumOff val="25000"/>
                            </a:schemeClr>
                          </a:solidFill>
                          <a:latin typeface="Cambria Math" panose="02040503050406030204" pitchFamily="18" charset="0"/>
                        </a:rPr>
                        <m:t>𝒈</m:t>
                      </m:r>
                      <m:r>
                        <a:rPr lang="en-US" altLang="ja-JP" sz="1050" b="1" i="1" smtClean="0">
                          <a:solidFill>
                            <a:schemeClr val="tx1">
                              <a:lumMod val="75000"/>
                              <a:lumOff val="25000"/>
                            </a:schemeClr>
                          </a:solidFill>
                          <a:latin typeface="Cambria Math" panose="02040503050406030204" pitchFamily="18" charset="0"/>
                        </a:rPr>
                        <m:t>+</m:t>
                      </m:r>
                      <m:sSub>
                        <m:sSubPr>
                          <m:ctrlPr>
                            <a:rPr lang="en-US" altLang="ja-JP" sz="1050" b="1" i="1" smtClean="0">
                              <a:solidFill>
                                <a:schemeClr val="tx1">
                                  <a:lumMod val="75000"/>
                                  <a:lumOff val="25000"/>
                                </a:schemeClr>
                              </a:solidFill>
                              <a:latin typeface="Cambria Math" panose="02040503050406030204" pitchFamily="18" charset="0"/>
                            </a:rPr>
                          </m:ctrlPr>
                        </m:sSubPr>
                        <m:e>
                          <m:r>
                            <a:rPr lang="en-US" altLang="ja-JP" sz="1050" b="1" i="1" smtClean="0">
                              <a:solidFill>
                                <a:schemeClr val="tx1">
                                  <a:lumMod val="75000"/>
                                  <a:lumOff val="25000"/>
                                </a:schemeClr>
                              </a:solidFill>
                              <a:latin typeface="Cambria Math" panose="02040503050406030204" pitchFamily="18" charset="0"/>
                            </a:rPr>
                            <m:t>𝑭</m:t>
                          </m:r>
                        </m:e>
                        <m:sub>
                          <m:r>
                            <a:rPr lang="en-US" altLang="ja-JP" sz="1050" b="1" i="1" smtClean="0">
                              <a:solidFill>
                                <a:schemeClr val="tx1">
                                  <a:lumMod val="75000"/>
                                  <a:lumOff val="25000"/>
                                </a:schemeClr>
                              </a:solidFill>
                              <a:latin typeface="Cambria Math" panose="02040503050406030204" pitchFamily="18" charset="0"/>
                            </a:rPr>
                            <m:t>𝑰𝑩</m:t>
                          </m:r>
                        </m:sub>
                      </m:sSub>
                    </m:oMath>
                  </m:oMathPara>
                </a14:m>
                <a:endParaRPr lang="en-US" altLang="ja-JP" sz="1050" b="1" dirty="0">
                  <a:solidFill>
                    <a:schemeClr val="tx1">
                      <a:lumMod val="75000"/>
                      <a:lumOff val="25000"/>
                    </a:schemeClr>
                  </a:solidFill>
                  <a:latin typeface="Cambria Math" panose="02040503050406030204" pitchFamily="18" charset="0"/>
                </a:endParaRPr>
              </a:p>
              <a:p>
                <a:endParaRPr lang="ja-JP" altLang="en-US" sz="1050" dirty="0">
                  <a:solidFill>
                    <a:schemeClr val="tx1">
                      <a:lumMod val="75000"/>
                      <a:lumOff val="25000"/>
                    </a:schemeClr>
                  </a:solidFill>
                  <a:latin typeface="Cambria Math" panose="02040503050406030204" pitchFamily="18" charset="0"/>
                </a:endParaRPr>
              </a:p>
            </p:txBody>
          </p:sp>
        </mc:Choice>
        <mc:Fallback xmlns="">
          <p:sp>
            <p:nvSpPr>
              <p:cNvPr id="26" name="正方形/長方形 25">
                <a:extLst>
                  <a:ext uri="{FF2B5EF4-FFF2-40B4-BE49-F238E27FC236}">
                    <a16:creationId xmlns:a16="http://schemas.microsoft.com/office/drawing/2014/main" id="{D530DC2B-19A5-4B43-A352-B761977BA811}"/>
                  </a:ext>
                </a:extLst>
              </p:cNvPr>
              <p:cNvSpPr>
                <a:spLocks noRot="1" noChangeAspect="1" noMove="1" noResize="1" noEditPoints="1" noAdjustHandles="1" noChangeArrowheads="1" noChangeShapeType="1" noTextEdit="1"/>
              </p:cNvSpPr>
              <p:nvPr/>
            </p:nvSpPr>
            <p:spPr>
              <a:xfrm>
                <a:off x="576088" y="4615326"/>
                <a:ext cx="4115553" cy="572721"/>
              </a:xfrm>
              <a:prstGeom prst="rect">
                <a:avLst/>
              </a:prstGeom>
              <a:blipFill>
                <a:blip r:embed="rId10"/>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3" name="テキスト ボックス 22">
                <a:extLst>
                  <a:ext uri="{FF2B5EF4-FFF2-40B4-BE49-F238E27FC236}">
                    <a16:creationId xmlns:a16="http://schemas.microsoft.com/office/drawing/2014/main" id="{D1F80EA0-9B51-498A-B89F-7CA9DCEBCCE0}"/>
                  </a:ext>
                </a:extLst>
              </p:cNvPr>
              <p:cNvSpPr txBox="1"/>
              <p:nvPr/>
            </p:nvSpPr>
            <p:spPr>
              <a:xfrm>
                <a:off x="2594932" y="2718560"/>
                <a:ext cx="1050672" cy="43813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350" b="1" i="1" smtClean="0">
                          <a:latin typeface="Cambria Math" panose="02040503050406030204" pitchFamily="18" charset="0"/>
                        </a:rPr>
                        <m:t>𝒏</m:t>
                      </m:r>
                      <m:r>
                        <a:rPr lang="en-US" altLang="ja-JP" sz="1350" b="0" i="1" smtClean="0">
                          <a:latin typeface="Cambria Math" panose="02040503050406030204" pitchFamily="18" charset="0"/>
                        </a:rPr>
                        <m:t>=</m:t>
                      </m:r>
                      <m:f>
                        <m:fPr>
                          <m:ctrlPr>
                            <a:rPr lang="en-US" altLang="ja-JP" sz="1350" b="0" i="1" smtClean="0">
                              <a:latin typeface="Cambria Math" panose="02040503050406030204" pitchFamily="18" charset="0"/>
                            </a:rPr>
                          </m:ctrlPr>
                        </m:fPr>
                        <m:num>
                          <m:r>
                            <a:rPr lang="en-US" altLang="ja-JP" sz="1350">
                              <a:latin typeface="Cambria Math" panose="02040503050406030204" pitchFamily="18" charset="0"/>
                            </a:rPr>
                            <m:t>𝛻</m:t>
                          </m:r>
                          <m:r>
                            <a:rPr lang="en-US" altLang="ja-JP" sz="1350" i="1">
                              <a:latin typeface="Cambria Math" panose="02040503050406030204" pitchFamily="18" charset="0"/>
                            </a:rPr>
                            <m:t>𝜙</m:t>
                          </m:r>
                          <m:d>
                            <m:dPr>
                              <m:ctrlPr>
                                <a:rPr lang="ja-JP" altLang="ja-JP" sz="1350" i="1">
                                  <a:latin typeface="Cambria Math" panose="02040503050406030204" pitchFamily="18" charset="0"/>
                                </a:rPr>
                              </m:ctrlPr>
                            </m:dPr>
                            <m:e>
                              <m:r>
                                <a:rPr lang="en-US" altLang="ja-JP" sz="1350" i="1">
                                  <a:latin typeface="Cambria Math" panose="02040503050406030204" pitchFamily="18" charset="0"/>
                                </a:rPr>
                                <m:t>𝑥</m:t>
                              </m:r>
                            </m:e>
                          </m:d>
                        </m:num>
                        <m:den>
                          <m:r>
                            <a:rPr lang="en-US" altLang="ja-JP" sz="1350" b="0" i="1" smtClean="0">
                              <a:latin typeface="Cambria Math" panose="02040503050406030204" pitchFamily="18" charset="0"/>
                            </a:rPr>
                            <m:t>|</m:t>
                          </m:r>
                          <m:d>
                            <m:dPr>
                              <m:begChr m:val="|"/>
                              <m:endChr m:val="|"/>
                              <m:ctrlPr>
                                <a:rPr lang="en-US" altLang="ja-JP" sz="1350" b="0" i="1" smtClean="0">
                                  <a:latin typeface="Cambria Math" panose="02040503050406030204" pitchFamily="18" charset="0"/>
                                </a:rPr>
                              </m:ctrlPr>
                            </m:dPr>
                            <m:e>
                              <m:r>
                                <a:rPr lang="en-US" altLang="ja-JP" sz="1350">
                                  <a:latin typeface="Cambria Math" panose="02040503050406030204" pitchFamily="18" charset="0"/>
                                </a:rPr>
                                <m:t>𝛻</m:t>
                              </m:r>
                              <m:r>
                                <a:rPr lang="en-US" altLang="ja-JP" sz="1350" i="1">
                                  <a:latin typeface="Cambria Math" panose="02040503050406030204" pitchFamily="18" charset="0"/>
                                </a:rPr>
                                <m:t>𝜙</m:t>
                              </m:r>
                              <m:d>
                                <m:dPr>
                                  <m:ctrlPr>
                                    <a:rPr lang="ja-JP" altLang="ja-JP" sz="1350" i="1">
                                      <a:latin typeface="Cambria Math" panose="02040503050406030204" pitchFamily="18" charset="0"/>
                                    </a:rPr>
                                  </m:ctrlPr>
                                </m:dPr>
                                <m:e>
                                  <m:r>
                                    <a:rPr lang="en-US" altLang="ja-JP" sz="1350" i="1">
                                      <a:latin typeface="Cambria Math" panose="02040503050406030204" pitchFamily="18" charset="0"/>
                                    </a:rPr>
                                    <m:t>𝑥</m:t>
                                  </m:r>
                                </m:e>
                              </m:d>
                            </m:e>
                          </m:d>
                          <m:r>
                            <a:rPr lang="en-US" altLang="ja-JP" sz="1350" b="0" i="1" smtClean="0">
                              <a:latin typeface="Cambria Math" panose="02040503050406030204" pitchFamily="18" charset="0"/>
                            </a:rPr>
                            <m:t>|</m:t>
                          </m:r>
                        </m:den>
                      </m:f>
                    </m:oMath>
                  </m:oMathPara>
                </a14:m>
                <a:endParaRPr lang="en-US" altLang="ja-JP" sz="1350" dirty="0"/>
              </a:p>
            </p:txBody>
          </p:sp>
        </mc:Choice>
        <mc:Fallback xmlns="">
          <p:sp>
            <p:nvSpPr>
              <p:cNvPr id="23" name="テキスト ボックス 22">
                <a:extLst>
                  <a:ext uri="{FF2B5EF4-FFF2-40B4-BE49-F238E27FC236}">
                    <a16:creationId xmlns:a16="http://schemas.microsoft.com/office/drawing/2014/main" id="{D1F80EA0-9B51-498A-B89F-7CA9DCEBCCE0}"/>
                  </a:ext>
                </a:extLst>
              </p:cNvPr>
              <p:cNvSpPr txBox="1">
                <a:spLocks noRot="1" noChangeAspect="1" noMove="1" noResize="1" noEditPoints="1" noAdjustHandles="1" noChangeArrowheads="1" noChangeShapeType="1" noTextEdit="1"/>
              </p:cNvSpPr>
              <p:nvPr/>
            </p:nvSpPr>
            <p:spPr>
              <a:xfrm>
                <a:off x="2594932" y="2718560"/>
                <a:ext cx="1050672" cy="438133"/>
              </a:xfrm>
              <a:prstGeom prst="rect">
                <a:avLst/>
              </a:prstGeom>
              <a:blipFill>
                <a:blip r:embed="rId11"/>
                <a:stretch>
                  <a:fillRect l="-2907" t="-1389" r="-6395" b="-16667"/>
                </a:stretch>
              </a:blipFill>
            </p:spPr>
            <p:txBody>
              <a:bodyPr/>
              <a:lstStyle/>
              <a:p>
                <a:r>
                  <a:rPr lang="ja-JP" altLang="en-US">
                    <a:noFill/>
                  </a:rPr>
                  <a:t> </a:t>
                </a:r>
              </a:p>
            </p:txBody>
          </p:sp>
        </mc:Fallback>
      </mc:AlternateContent>
      <p:pic>
        <p:nvPicPr>
          <p:cNvPr id="3" name="a">
            <a:hlinkClick r:id="" action="ppaction://media"/>
            <a:extLst>
              <a:ext uri="{FF2B5EF4-FFF2-40B4-BE49-F238E27FC236}">
                <a16:creationId xmlns:a16="http://schemas.microsoft.com/office/drawing/2014/main" id="{34E1FF85-849A-4C1A-A001-1978207EFC57}"/>
              </a:ext>
            </a:extLst>
          </p:cNvPr>
          <p:cNvPicPr>
            <a:picLocks noChangeAspect="1"/>
          </p:cNvPicPr>
          <p:nvPr>
            <a:videoFile r:link="rId2"/>
            <p:extLst>
              <p:ext uri="{DAA4B4D4-6D71-4841-9C94-3DE7FCFB9230}">
                <p14:media xmlns:p14="http://schemas.microsoft.com/office/powerpoint/2010/main" r:embed="rId1"/>
              </p:ext>
            </p:extLst>
          </p:nvPr>
        </p:nvPicPr>
        <p:blipFill>
          <a:blip r:embed="rId12"/>
          <a:stretch>
            <a:fillRect/>
          </a:stretch>
        </p:blipFill>
        <p:spPr>
          <a:xfrm>
            <a:off x="5623141" y="2205816"/>
            <a:ext cx="2719754" cy="3301075"/>
          </a:xfrm>
          <a:prstGeom prst="rect">
            <a:avLst/>
          </a:prstGeom>
        </p:spPr>
      </p:pic>
      <p:sp>
        <p:nvSpPr>
          <p:cNvPr id="27" name="テキスト ボックス 26">
            <a:extLst>
              <a:ext uri="{FF2B5EF4-FFF2-40B4-BE49-F238E27FC236}">
                <a16:creationId xmlns:a16="http://schemas.microsoft.com/office/drawing/2014/main" id="{15C486FB-65A4-4CCC-AB60-26BDF1D7C275}"/>
              </a:ext>
            </a:extLst>
          </p:cNvPr>
          <p:cNvSpPr txBox="1"/>
          <p:nvPr/>
        </p:nvSpPr>
        <p:spPr>
          <a:xfrm>
            <a:off x="134871" y="1146226"/>
            <a:ext cx="6102678" cy="369332"/>
          </a:xfrm>
          <a:prstGeom prst="rect">
            <a:avLst/>
          </a:prstGeom>
          <a:noFill/>
        </p:spPr>
        <p:txBody>
          <a:bodyPr wrap="square" rtlCol="0">
            <a:spAutoFit/>
          </a:bodyPr>
          <a:lstStyle/>
          <a:p>
            <a:r>
              <a:rPr lang="ja-JP" altLang="en-US"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a:t>
            </a:r>
            <a:r>
              <a:rPr lang="en-US" altLang="ja-JP"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Boundary Conditions</a:t>
            </a:r>
          </a:p>
        </p:txBody>
      </p:sp>
      <p:sp>
        <p:nvSpPr>
          <p:cNvPr id="30" name="テキスト ボックス 29">
            <a:extLst>
              <a:ext uri="{FF2B5EF4-FFF2-40B4-BE49-F238E27FC236}">
                <a16:creationId xmlns:a16="http://schemas.microsoft.com/office/drawing/2014/main" id="{4CC1ED15-85E9-4DCD-B9C2-C88F39E33F49}"/>
              </a:ext>
            </a:extLst>
          </p:cNvPr>
          <p:cNvSpPr txBox="1"/>
          <p:nvPr/>
        </p:nvSpPr>
        <p:spPr>
          <a:xfrm>
            <a:off x="385003" y="1473013"/>
            <a:ext cx="8238653" cy="507831"/>
          </a:xfrm>
          <a:prstGeom prst="rect">
            <a:avLst/>
          </a:prstGeom>
          <a:noFill/>
        </p:spPr>
        <p:txBody>
          <a:bodyPr wrap="square" rtlCol="0">
            <a:spAutoFit/>
          </a:bodyPr>
          <a:lstStyle/>
          <a:p>
            <a:r>
              <a:rPr lang="en-US" altLang="ja-JP" sz="135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In this study, we used </a:t>
            </a:r>
            <a:r>
              <a:rPr lang="en-US" altLang="ja-JP" sz="1350" dirty="0">
                <a:solidFill>
                  <a:srgbClr val="FF0000"/>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rPr>
              <a:t>Signed Distance Function</a:t>
            </a:r>
            <a:r>
              <a:rPr lang="en-US" altLang="ja-JP" sz="1200" baseline="30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[2]</a:t>
            </a:r>
            <a:r>
              <a:rPr lang="en-US" altLang="ja-JP" sz="1350" dirty="0">
                <a:solidFill>
                  <a:srgbClr val="FF0000"/>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and Immersed Boundary Method</a:t>
            </a:r>
            <a:r>
              <a:rPr lang="en-US" altLang="ja-JP" sz="1200" baseline="30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[3]</a:t>
            </a:r>
            <a:r>
              <a:rPr lang="en-US" altLang="ja-JP" sz="1350" dirty="0">
                <a:solidFill>
                  <a:srgbClr val="FF0000"/>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combinedly to calculate moving boundary in gas-solid flow. </a:t>
            </a:r>
            <a:r>
              <a:rPr lang="en-US" altLang="ja-JP" sz="135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This combination of boundary conditions had verified.</a:t>
            </a:r>
            <a:r>
              <a:rPr lang="en-US" altLang="ja-JP" sz="1200" baseline="30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[4][5]</a:t>
            </a:r>
            <a:endParaRPr lang="en-US" altLang="ja-JP" sz="135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31" name="正方形/長方形 30">
            <a:extLst>
              <a:ext uri="{FF2B5EF4-FFF2-40B4-BE49-F238E27FC236}">
                <a16:creationId xmlns:a16="http://schemas.microsoft.com/office/drawing/2014/main" id="{3E01AA00-40EE-414C-B25D-5EDA1DCCDD13}"/>
              </a:ext>
            </a:extLst>
          </p:cNvPr>
          <p:cNvSpPr/>
          <p:nvPr/>
        </p:nvSpPr>
        <p:spPr>
          <a:xfrm>
            <a:off x="305235" y="1525834"/>
            <a:ext cx="27000" cy="432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80549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0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96E0CBAD-0D28-45A3-A005-D15AA4910BFE}"/>
              </a:ext>
            </a:extLst>
          </p:cNvPr>
          <p:cNvSpPr>
            <a:spLocks noGrp="1"/>
          </p:cNvSpPr>
          <p:nvPr>
            <p:ph type="title"/>
          </p:nvPr>
        </p:nvSpPr>
        <p:spPr>
          <a:xfrm>
            <a:off x="0" y="3773"/>
            <a:ext cx="9144000" cy="811289"/>
          </a:xfrm>
        </p:spPr>
        <p:txBody>
          <a:bodyPr>
            <a:normAutofit/>
          </a:bodyPr>
          <a:lstStyle/>
          <a:p>
            <a:r>
              <a:rPr kumimoji="1" lang="en-US" altLang="ja-JP" dirty="0"/>
              <a:t> </a:t>
            </a:r>
            <a:r>
              <a:rPr kumimoji="1" lang="ja-JP" altLang="en-US" dirty="0"/>
              <a:t>解析手法</a:t>
            </a:r>
          </a:p>
        </p:txBody>
      </p:sp>
      <p:sp>
        <p:nvSpPr>
          <p:cNvPr id="6" name="テキスト ボックス 5">
            <a:extLst>
              <a:ext uri="{FF2B5EF4-FFF2-40B4-BE49-F238E27FC236}">
                <a16:creationId xmlns:a16="http://schemas.microsoft.com/office/drawing/2014/main" id="{9F61158F-00CB-457E-8228-AF09AF1D6263}"/>
              </a:ext>
            </a:extLst>
          </p:cNvPr>
          <p:cNvSpPr txBox="1"/>
          <p:nvPr/>
        </p:nvSpPr>
        <p:spPr>
          <a:xfrm>
            <a:off x="236471" y="1031571"/>
            <a:ext cx="6102678" cy="369332"/>
          </a:xfrm>
          <a:prstGeom prst="rect">
            <a:avLst/>
          </a:prstGeom>
          <a:noFill/>
        </p:spPr>
        <p:txBody>
          <a:bodyPr wrap="square" rtlCol="0">
            <a:spAutoFit/>
          </a:bodyPr>
          <a:lstStyle/>
          <a:p>
            <a:r>
              <a:rPr lang="ja-JP" altLang="en-US"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a:t>
            </a:r>
            <a:r>
              <a:rPr lang="en-US" altLang="ja-JP"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Modeling of solid phase and gas phase</a:t>
            </a:r>
          </a:p>
        </p:txBody>
      </p:sp>
      <p:sp>
        <p:nvSpPr>
          <p:cNvPr id="8" name="テキスト ボックス 7">
            <a:extLst>
              <a:ext uri="{FF2B5EF4-FFF2-40B4-BE49-F238E27FC236}">
                <a16:creationId xmlns:a16="http://schemas.microsoft.com/office/drawing/2014/main" id="{EBB9BA03-F82F-4F7D-8A4B-D9019D951B88}"/>
              </a:ext>
            </a:extLst>
          </p:cNvPr>
          <p:cNvSpPr txBox="1"/>
          <p:nvPr/>
        </p:nvSpPr>
        <p:spPr>
          <a:xfrm>
            <a:off x="486603" y="1375288"/>
            <a:ext cx="8254952" cy="507831"/>
          </a:xfrm>
          <a:prstGeom prst="rect">
            <a:avLst/>
          </a:prstGeom>
          <a:noFill/>
        </p:spPr>
        <p:txBody>
          <a:bodyPr wrap="square" rtlCol="0">
            <a:spAutoFit/>
          </a:bodyPr>
          <a:lstStyle/>
          <a:p>
            <a:r>
              <a:rPr lang="en-US" altLang="ja-JP" sz="135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In this study, for modeling solid-gas phase interaction DEM-CFD method</a:t>
            </a:r>
            <a:r>
              <a:rPr lang="en-US" altLang="ja-JP" sz="1350" baseline="30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[1]</a:t>
            </a:r>
            <a:r>
              <a:rPr lang="en-US" altLang="ja-JP" sz="135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(Discrete Element Method - Computational Fluid Dynamics) was used. (Particles are modeled by DEM, Air is modeled by CFD)</a:t>
            </a:r>
          </a:p>
        </p:txBody>
      </p:sp>
      <p:sp>
        <p:nvSpPr>
          <p:cNvPr id="9" name="正方形/長方形 8">
            <a:extLst>
              <a:ext uri="{FF2B5EF4-FFF2-40B4-BE49-F238E27FC236}">
                <a16:creationId xmlns:a16="http://schemas.microsoft.com/office/drawing/2014/main" id="{77C5E7A6-F3E0-4A25-8427-7628122BFC25}"/>
              </a:ext>
            </a:extLst>
          </p:cNvPr>
          <p:cNvSpPr/>
          <p:nvPr/>
        </p:nvSpPr>
        <p:spPr>
          <a:xfrm>
            <a:off x="406835" y="1411179"/>
            <a:ext cx="27000" cy="432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23" name="テキスト ボックス 22">
            <a:extLst>
              <a:ext uri="{FF2B5EF4-FFF2-40B4-BE49-F238E27FC236}">
                <a16:creationId xmlns:a16="http://schemas.microsoft.com/office/drawing/2014/main" id="{5C0F5A5F-CBD6-492D-A415-F108A373F486}"/>
              </a:ext>
            </a:extLst>
          </p:cNvPr>
          <p:cNvSpPr txBox="1"/>
          <p:nvPr/>
        </p:nvSpPr>
        <p:spPr>
          <a:xfrm>
            <a:off x="180234" y="5849337"/>
            <a:ext cx="3099690" cy="400110"/>
          </a:xfrm>
          <a:prstGeom prst="rect">
            <a:avLst/>
          </a:prstGeom>
          <a:noFill/>
        </p:spPr>
        <p:txBody>
          <a:bodyPr wrap="square" rtlCol="0">
            <a:spAutoFit/>
          </a:bodyPr>
          <a:lstStyle/>
          <a:p>
            <a:r>
              <a:rPr lang="en-US" altLang="ja-JP" sz="1000" dirty="0">
                <a:latin typeface="Arial" panose="020B0604020202020204" pitchFamily="34" charset="0"/>
                <a:ea typeface="源ノ角ゴシック JP Normal" panose="020B0400000000000000" pitchFamily="34" charset="-128"/>
                <a:cs typeface="Arial" panose="020B0604020202020204" pitchFamily="34" charset="0"/>
              </a:rPr>
              <a:t>[1] Y. Tsuji et al., Powder Tec. (1993).</a:t>
            </a:r>
          </a:p>
          <a:p>
            <a:r>
              <a:rPr lang="en-US" altLang="ja-JP" sz="1000" dirty="0">
                <a:latin typeface="Arial" panose="020B0604020202020204" pitchFamily="34" charset="0"/>
                <a:ea typeface="源ノ角ゴシック JP Normal" panose="020B0400000000000000" pitchFamily="34" charset="-128"/>
                <a:cs typeface="Arial" panose="020B0604020202020204" pitchFamily="34" charset="0"/>
              </a:rPr>
              <a:t>[2] Y. </a:t>
            </a:r>
            <a:r>
              <a:rPr lang="en-US" altLang="ja-JP" sz="1000" dirty="0" err="1">
                <a:latin typeface="Arial" panose="020B0604020202020204" pitchFamily="34" charset="0"/>
                <a:ea typeface="源ノ角ゴシック JP Normal" panose="020B0400000000000000" pitchFamily="34" charset="-128"/>
                <a:cs typeface="Arial" panose="020B0604020202020204" pitchFamily="34" charset="0"/>
              </a:rPr>
              <a:t>Shigeto</a:t>
            </a:r>
            <a:r>
              <a:rPr lang="en-US" altLang="ja-JP" sz="1000" dirty="0">
                <a:latin typeface="Arial" panose="020B0604020202020204" pitchFamily="34" charset="0"/>
                <a:ea typeface="源ノ角ゴシック JP Normal" panose="020B0400000000000000" pitchFamily="34" charset="-128"/>
                <a:cs typeface="Arial" panose="020B0604020202020204" pitchFamily="34" charset="0"/>
              </a:rPr>
              <a:t> and M. Sakai, Chem. Eng. J. (2013).</a:t>
            </a:r>
          </a:p>
        </p:txBody>
      </p:sp>
      <p:sp>
        <p:nvSpPr>
          <p:cNvPr id="38" name="テキスト ボックス 37">
            <a:extLst>
              <a:ext uri="{FF2B5EF4-FFF2-40B4-BE49-F238E27FC236}">
                <a16:creationId xmlns:a16="http://schemas.microsoft.com/office/drawing/2014/main" id="{A8B3454E-C9D9-0B42-8B90-B991DFFA47B4}"/>
              </a:ext>
            </a:extLst>
          </p:cNvPr>
          <p:cNvSpPr txBox="1"/>
          <p:nvPr/>
        </p:nvSpPr>
        <p:spPr>
          <a:xfrm>
            <a:off x="236471" y="2169486"/>
            <a:ext cx="6102678" cy="369332"/>
          </a:xfrm>
          <a:prstGeom prst="rect">
            <a:avLst/>
          </a:prstGeom>
          <a:noFill/>
        </p:spPr>
        <p:txBody>
          <a:bodyPr wrap="square" rtlCol="0">
            <a:spAutoFit/>
          </a:bodyPr>
          <a:lstStyle/>
          <a:p>
            <a:r>
              <a:rPr lang="ja-JP" altLang="en-US"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a:t>
            </a:r>
            <a:r>
              <a:rPr lang="en-US" altLang="ja-JP"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Boundary Conditions</a:t>
            </a:r>
          </a:p>
        </p:txBody>
      </p:sp>
      <p:sp>
        <p:nvSpPr>
          <p:cNvPr id="40" name="テキスト ボックス 39">
            <a:extLst>
              <a:ext uri="{FF2B5EF4-FFF2-40B4-BE49-F238E27FC236}">
                <a16:creationId xmlns:a16="http://schemas.microsoft.com/office/drawing/2014/main" id="{646341F0-915A-0B49-A1AB-9E168C0FE229}"/>
              </a:ext>
            </a:extLst>
          </p:cNvPr>
          <p:cNvSpPr txBox="1"/>
          <p:nvPr/>
        </p:nvSpPr>
        <p:spPr>
          <a:xfrm>
            <a:off x="486603" y="2549671"/>
            <a:ext cx="8446500" cy="715581"/>
          </a:xfrm>
          <a:prstGeom prst="rect">
            <a:avLst/>
          </a:prstGeom>
          <a:noFill/>
        </p:spPr>
        <p:txBody>
          <a:bodyPr wrap="square" rtlCol="0">
            <a:spAutoFit/>
          </a:bodyPr>
          <a:lstStyle/>
          <a:p>
            <a:r>
              <a:rPr lang="en-US" altLang="ja-JP" sz="135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In this study, we used Signed Distance Function</a:t>
            </a:r>
            <a:r>
              <a:rPr lang="en-US" altLang="ja-JP" sz="1200" baseline="30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[2]</a:t>
            </a:r>
            <a:r>
              <a:rPr lang="en-US" altLang="ja-JP" sz="135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and Immersed Boundary Method</a:t>
            </a:r>
            <a:r>
              <a:rPr lang="en-US" altLang="ja-JP" sz="1200" baseline="30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[3]</a:t>
            </a:r>
            <a:r>
              <a:rPr lang="en-US" altLang="ja-JP" sz="135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combinedly to calculate moving boundary in gas-solid flow. </a:t>
            </a:r>
            <a:r>
              <a:rPr lang="en-US" altLang="ja-JP" sz="1350" dirty="0">
                <a:solidFill>
                  <a:srgbClr val="FF0000"/>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rPr>
              <a:t>Only with simple algorithms, this combination enable  to calculate interaction with wall in arbitrary shape. </a:t>
            </a:r>
            <a:r>
              <a:rPr lang="en-US" altLang="ja-JP" sz="135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This combination of boundary conditions had verified.</a:t>
            </a:r>
            <a:r>
              <a:rPr lang="en-US" altLang="ja-JP" sz="1200" baseline="30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[4][5]</a:t>
            </a:r>
            <a:endParaRPr lang="en-US" altLang="ja-JP" sz="135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41" name="正方形/長方形 40">
            <a:extLst>
              <a:ext uri="{FF2B5EF4-FFF2-40B4-BE49-F238E27FC236}">
                <a16:creationId xmlns:a16="http://schemas.microsoft.com/office/drawing/2014/main" id="{46B7AD3A-CBA1-A546-8D00-8E0062EE17A8}"/>
              </a:ext>
            </a:extLst>
          </p:cNvPr>
          <p:cNvSpPr/>
          <p:nvPr/>
        </p:nvSpPr>
        <p:spPr>
          <a:xfrm>
            <a:off x="406835" y="2602492"/>
            <a:ext cx="27000" cy="648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latin typeface="Arial" panose="020B0604020202020204" pitchFamily="34" charset="0"/>
              <a:cs typeface="Arial" panose="020B0604020202020204" pitchFamily="34" charset="0"/>
            </a:endParaRPr>
          </a:p>
        </p:txBody>
      </p:sp>
      <p:sp>
        <p:nvSpPr>
          <p:cNvPr id="24" name="テキスト ボックス 23">
            <a:extLst>
              <a:ext uri="{FF2B5EF4-FFF2-40B4-BE49-F238E27FC236}">
                <a16:creationId xmlns:a16="http://schemas.microsoft.com/office/drawing/2014/main" id="{A8B3454E-C9D9-0B42-8B90-B991DFFA47B4}"/>
              </a:ext>
            </a:extLst>
          </p:cNvPr>
          <p:cNvSpPr txBox="1"/>
          <p:nvPr/>
        </p:nvSpPr>
        <p:spPr>
          <a:xfrm>
            <a:off x="690867" y="3450245"/>
            <a:ext cx="3946636" cy="307777"/>
          </a:xfrm>
          <a:prstGeom prst="rect">
            <a:avLst/>
          </a:prstGeom>
          <a:noFill/>
        </p:spPr>
        <p:txBody>
          <a:bodyPr wrap="square" rtlCol="0">
            <a:spAutoFit/>
          </a:bodyPr>
          <a:lstStyle/>
          <a:p>
            <a:pPr algn="ctr"/>
            <a:r>
              <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Solid Phase : SDF (Signed Distance Function)</a:t>
            </a:r>
          </a:p>
        </p:txBody>
      </p:sp>
      <p:sp>
        <p:nvSpPr>
          <p:cNvPr id="31" name="テキスト ボックス 30">
            <a:extLst>
              <a:ext uri="{FF2B5EF4-FFF2-40B4-BE49-F238E27FC236}">
                <a16:creationId xmlns:a16="http://schemas.microsoft.com/office/drawing/2014/main" id="{A8B3454E-C9D9-0B42-8B90-B991DFFA47B4}"/>
              </a:ext>
            </a:extLst>
          </p:cNvPr>
          <p:cNvSpPr txBox="1"/>
          <p:nvPr/>
        </p:nvSpPr>
        <p:spPr>
          <a:xfrm>
            <a:off x="620926" y="4574314"/>
            <a:ext cx="3929550" cy="307777"/>
          </a:xfrm>
          <a:prstGeom prst="rect">
            <a:avLst/>
          </a:prstGeom>
          <a:noFill/>
        </p:spPr>
        <p:txBody>
          <a:bodyPr wrap="square" rtlCol="0">
            <a:spAutoFit/>
          </a:bodyPr>
          <a:lstStyle/>
          <a:p>
            <a:pPr algn="ctr"/>
            <a:r>
              <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Gas</a:t>
            </a:r>
            <a:r>
              <a:rPr lang="ja-JP" altLang="en-US" sz="140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r>
              <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Phase : IBM (Immersed Boundary Method)</a:t>
            </a:r>
          </a:p>
        </p:txBody>
      </p:sp>
      <p:sp>
        <p:nvSpPr>
          <p:cNvPr id="22" name="テキスト ボックス 21">
            <a:extLst>
              <a:ext uri="{FF2B5EF4-FFF2-40B4-BE49-F238E27FC236}">
                <a16:creationId xmlns:a16="http://schemas.microsoft.com/office/drawing/2014/main" id="{D0E8C28A-4F84-4A3F-9D91-E5761D521061}"/>
              </a:ext>
            </a:extLst>
          </p:cNvPr>
          <p:cNvSpPr txBox="1"/>
          <p:nvPr/>
        </p:nvSpPr>
        <p:spPr>
          <a:xfrm>
            <a:off x="5318719" y="5705346"/>
            <a:ext cx="1637178" cy="246221"/>
          </a:xfrm>
          <a:prstGeom prst="rect">
            <a:avLst/>
          </a:prstGeom>
          <a:noFill/>
        </p:spPr>
        <p:txBody>
          <a:bodyPr wrap="square" rtlCol="0">
            <a:spAutoFit/>
          </a:bodyPr>
          <a:lstStyle/>
          <a:p>
            <a:pPr algn="ctr"/>
            <a:r>
              <a:rPr lang="en-US" altLang="ja-JP" sz="1000" dirty="0">
                <a:latin typeface="Arial" panose="020B0604020202020204" pitchFamily="34" charset="0"/>
                <a:cs typeface="Arial" panose="020B0604020202020204" pitchFamily="34" charset="0"/>
              </a:rPr>
              <a:t>SDF Field</a:t>
            </a:r>
          </a:p>
        </p:txBody>
      </p:sp>
      <p:sp>
        <p:nvSpPr>
          <p:cNvPr id="25" name="テキスト ボックス 24">
            <a:extLst>
              <a:ext uri="{FF2B5EF4-FFF2-40B4-BE49-F238E27FC236}">
                <a16:creationId xmlns:a16="http://schemas.microsoft.com/office/drawing/2014/main" id="{5C0F5A5F-CBD6-492D-A415-F108A373F486}"/>
              </a:ext>
            </a:extLst>
          </p:cNvPr>
          <p:cNvSpPr txBox="1"/>
          <p:nvPr/>
        </p:nvSpPr>
        <p:spPr>
          <a:xfrm>
            <a:off x="3279924" y="5832818"/>
            <a:ext cx="2583389" cy="400110"/>
          </a:xfrm>
          <a:prstGeom prst="rect">
            <a:avLst/>
          </a:prstGeom>
          <a:noFill/>
        </p:spPr>
        <p:txBody>
          <a:bodyPr wrap="square" rtlCol="0">
            <a:spAutoFit/>
          </a:bodyPr>
          <a:lstStyle/>
          <a:p>
            <a:r>
              <a:rPr lang="en-US" altLang="ja-JP" sz="1000" dirty="0">
                <a:latin typeface="Arial" panose="020B0604020202020204" pitchFamily="34" charset="0"/>
                <a:ea typeface="源ノ角ゴシック JP Normal" panose="020B0400000000000000" pitchFamily="34" charset="-128"/>
                <a:cs typeface="Arial" panose="020B0604020202020204" pitchFamily="34" charset="0"/>
              </a:rPr>
              <a:t>[3] C.S. Peskin, J. </a:t>
            </a:r>
            <a:r>
              <a:rPr lang="en-US" altLang="ja-JP" sz="1000" dirty="0" err="1">
                <a:latin typeface="Arial" panose="020B0604020202020204" pitchFamily="34" charset="0"/>
                <a:ea typeface="源ノ角ゴシック JP Normal" panose="020B0400000000000000" pitchFamily="34" charset="-128"/>
                <a:cs typeface="Arial" panose="020B0604020202020204" pitchFamily="34" charset="0"/>
              </a:rPr>
              <a:t>Comput</a:t>
            </a:r>
            <a:r>
              <a:rPr lang="en-US" altLang="ja-JP" sz="1000" dirty="0">
                <a:latin typeface="Arial" panose="020B0604020202020204" pitchFamily="34" charset="0"/>
                <a:ea typeface="源ノ角ゴシック JP Normal" panose="020B0400000000000000" pitchFamily="34" charset="-128"/>
                <a:cs typeface="Arial" panose="020B0604020202020204" pitchFamily="34" charset="0"/>
              </a:rPr>
              <a:t>. Phys. (1972).</a:t>
            </a:r>
            <a:endParaRPr lang="en-US" altLang="ja-JP" sz="1000" dirty="0">
              <a:solidFill>
                <a:schemeClr val="tx1">
                  <a:lumMod val="65000"/>
                  <a:lumOff val="35000"/>
                </a:schemeClr>
              </a:solidFill>
              <a:latin typeface="Arial" panose="020B0604020202020204" pitchFamily="34" charset="0"/>
              <a:ea typeface="源ノ角ゴシック JP Normal" panose="020B0400000000000000" pitchFamily="34" charset="-128"/>
              <a:cs typeface="Arial" panose="020B0604020202020204" pitchFamily="34" charset="0"/>
            </a:endParaRPr>
          </a:p>
          <a:p>
            <a:r>
              <a:rPr lang="en-US" altLang="ja-JP" sz="1000" dirty="0">
                <a:solidFill>
                  <a:schemeClr val="tx1">
                    <a:lumMod val="65000"/>
                    <a:lumOff val="35000"/>
                  </a:schemeClr>
                </a:solidFill>
                <a:latin typeface="Arial" panose="020B0604020202020204" pitchFamily="34" charset="0"/>
                <a:ea typeface="源ノ角ゴシック JP Normal" panose="020B0400000000000000" pitchFamily="34" charset="-128"/>
                <a:cs typeface="Arial" panose="020B0604020202020204" pitchFamily="34" charset="0"/>
              </a:rPr>
              <a:t>[</a:t>
            </a:r>
            <a:r>
              <a:rPr lang="en-US" altLang="ja-JP" sz="1000" dirty="0">
                <a:latin typeface="Arial" panose="020B0604020202020204" pitchFamily="34" charset="0"/>
                <a:ea typeface="源ノ角ゴシック JP Normal" panose="020B0400000000000000" pitchFamily="34" charset="-128"/>
                <a:cs typeface="Arial" panose="020B0604020202020204" pitchFamily="34" charset="0"/>
              </a:rPr>
              <a:t>4] Y. Mori et al., Powder Tec. (2019).</a:t>
            </a:r>
          </a:p>
        </p:txBody>
      </p:sp>
      <p:pic>
        <p:nvPicPr>
          <p:cNvPr id="3" name="図 2">
            <a:extLst>
              <a:ext uri="{FF2B5EF4-FFF2-40B4-BE49-F238E27FC236}">
                <a16:creationId xmlns:a16="http://schemas.microsoft.com/office/drawing/2014/main" id="{1301E244-BCBA-4D69-8FDF-9EDFFB1617A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18719" y="3355076"/>
            <a:ext cx="1796146" cy="2338379"/>
          </a:xfrm>
          <a:prstGeom prst="rect">
            <a:avLst/>
          </a:prstGeom>
          <a:ln w="19050">
            <a:solidFill>
              <a:schemeClr val="bg1">
                <a:lumMod val="50000"/>
              </a:schemeClr>
            </a:solidFill>
          </a:ln>
        </p:spPr>
      </p:pic>
      <p:pic>
        <p:nvPicPr>
          <p:cNvPr id="7" name="図 6">
            <a:extLst>
              <a:ext uri="{FF2B5EF4-FFF2-40B4-BE49-F238E27FC236}">
                <a16:creationId xmlns:a16="http://schemas.microsoft.com/office/drawing/2014/main" id="{F65AED47-6DC7-455E-A1D9-78D461B69F7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55897" y="3355076"/>
            <a:ext cx="1796146" cy="2338378"/>
          </a:xfrm>
          <a:prstGeom prst="rect">
            <a:avLst/>
          </a:prstGeom>
          <a:ln w="19050">
            <a:solidFill>
              <a:schemeClr val="bg1">
                <a:lumMod val="50000"/>
              </a:schemeClr>
            </a:solidFill>
          </a:ln>
        </p:spPr>
      </p:pic>
      <p:cxnSp>
        <p:nvCxnSpPr>
          <p:cNvPr id="11" name="直線コネクタ 10">
            <a:extLst>
              <a:ext uri="{FF2B5EF4-FFF2-40B4-BE49-F238E27FC236}">
                <a16:creationId xmlns:a16="http://schemas.microsoft.com/office/drawing/2014/main" id="{4C6B20A7-9AC2-4800-80CA-DC145107403A}"/>
              </a:ext>
            </a:extLst>
          </p:cNvPr>
          <p:cNvCxnSpPr>
            <a:cxnSpLocks/>
            <a:endCxn id="13" idx="1"/>
          </p:cNvCxnSpPr>
          <p:nvPr/>
        </p:nvCxnSpPr>
        <p:spPr>
          <a:xfrm flipV="1">
            <a:off x="7880395" y="3900638"/>
            <a:ext cx="403941" cy="102184"/>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6" name="直線コネクタ 25">
            <a:extLst>
              <a:ext uri="{FF2B5EF4-FFF2-40B4-BE49-F238E27FC236}">
                <a16:creationId xmlns:a16="http://schemas.microsoft.com/office/drawing/2014/main" id="{4079F6D8-690D-4A42-A510-B675B5BDEADC}"/>
              </a:ext>
            </a:extLst>
          </p:cNvPr>
          <p:cNvCxnSpPr>
            <a:cxnSpLocks/>
            <a:endCxn id="34" idx="0"/>
          </p:cNvCxnSpPr>
          <p:nvPr/>
        </p:nvCxnSpPr>
        <p:spPr>
          <a:xfrm>
            <a:off x="8104818" y="4707422"/>
            <a:ext cx="444703" cy="395719"/>
          </a:xfrm>
          <a:prstGeom prst="line">
            <a:avLst/>
          </a:prstGeom>
          <a:ln>
            <a:solidFill>
              <a:srgbClr val="332890"/>
            </a:solidFill>
          </a:ln>
        </p:spPr>
        <p:style>
          <a:lnRef idx="1">
            <a:schemeClr val="accent1"/>
          </a:lnRef>
          <a:fillRef idx="0">
            <a:schemeClr val="accent1"/>
          </a:fillRef>
          <a:effectRef idx="0">
            <a:schemeClr val="accent1"/>
          </a:effectRef>
          <a:fontRef idx="minor">
            <a:schemeClr val="tx1"/>
          </a:fontRef>
        </p:style>
      </p:cxnSp>
      <p:sp>
        <p:nvSpPr>
          <p:cNvPr id="13" name="テキスト ボックス 12">
            <a:extLst>
              <a:ext uri="{FF2B5EF4-FFF2-40B4-BE49-F238E27FC236}">
                <a16:creationId xmlns:a16="http://schemas.microsoft.com/office/drawing/2014/main" id="{7D52783C-F404-4EFF-843E-0C1B4E8AE64D}"/>
              </a:ext>
            </a:extLst>
          </p:cNvPr>
          <p:cNvSpPr txBox="1"/>
          <p:nvPr/>
        </p:nvSpPr>
        <p:spPr>
          <a:xfrm>
            <a:off x="8284336" y="3669805"/>
            <a:ext cx="648767" cy="461665"/>
          </a:xfrm>
          <a:prstGeom prst="rect">
            <a:avLst/>
          </a:prstGeom>
          <a:noFill/>
        </p:spPr>
        <p:txBody>
          <a:bodyPr wrap="square" rtlCol="0">
            <a:spAutoFit/>
          </a:bodyPr>
          <a:lstStyle/>
          <a:p>
            <a:r>
              <a:rPr lang="en-US" altLang="ja-JP" sz="1200" dirty="0"/>
              <a:t>Gas Phase</a:t>
            </a:r>
            <a:endParaRPr kumimoji="1" lang="ja-JP" altLang="en-US" sz="1200" dirty="0"/>
          </a:p>
        </p:txBody>
      </p:sp>
      <p:sp>
        <p:nvSpPr>
          <p:cNvPr id="34" name="テキスト ボックス 33">
            <a:extLst>
              <a:ext uri="{FF2B5EF4-FFF2-40B4-BE49-F238E27FC236}">
                <a16:creationId xmlns:a16="http://schemas.microsoft.com/office/drawing/2014/main" id="{28749BF9-3D17-436D-A2F3-91234B320584}"/>
              </a:ext>
            </a:extLst>
          </p:cNvPr>
          <p:cNvSpPr txBox="1"/>
          <p:nvPr/>
        </p:nvSpPr>
        <p:spPr>
          <a:xfrm>
            <a:off x="8225137" y="5103141"/>
            <a:ext cx="648767" cy="461665"/>
          </a:xfrm>
          <a:prstGeom prst="rect">
            <a:avLst/>
          </a:prstGeom>
          <a:noFill/>
        </p:spPr>
        <p:txBody>
          <a:bodyPr wrap="square" rtlCol="0">
            <a:spAutoFit/>
          </a:bodyPr>
          <a:lstStyle/>
          <a:p>
            <a:r>
              <a:rPr lang="en-US" altLang="ja-JP" sz="1200" dirty="0"/>
              <a:t>Wall Region</a:t>
            </a:r>
            <a:endParaRPr kumimoji="1" lang="ja-JP" altLang="en-US" sz="1200" dirty="0"/>
          </a:p>
        </p:txBody>
      </p:sp>
      <p:sp>
        <p:nvSpPr>
          <p:cNvPr id="28" name="テキスト ボックス 27">
            <a:extLst>
              <a:ext uri="{FF2B5EF4-FFF2-40B4-BE49-F238E27FC236}">
                <a16:creationId xmlns:a16="http://schemas.microsoft.com/office/drawing/2014/main" id="{456F34E0-F625-4BCA-A39A-6ED5DB5B8E04}"/>
              </a:ext>
            </a:extLst>
          </p:cNvPr>
          <p:cNvSpPr txBox="1"/>
          <p:nvPr/>
        </p:nvSpPr>
        <p:spPr>
          <a:xfrm>
            <a:off x="6952146" y="5693454"/>
            <a:ext cx="1796145" cy="246221"/>
          </a:xfrm>
          <a:prstGeom prst="rect">
            <a:avLst/>
          </a:prstGeom>
          <a:noFill/>
        </p:spPr>
        <p:txBody>
          <a:bodyPr wrap="square" rtlCol="0">
            <a:spAutoFit/>
          </a:bodyPr>
          <a:lstStyle/>
          <a:p>
            <a:pPr algn="ctr"/>
            <a:r>
              <a:rPr lang="en-US" altLang="ja-JP" sz="1000" dirty="0">
                <a:latin typeface="Arial" panose="020B0604020202020204" pitchFamily="34" charset="0"/>
                <a:cs typeface="Arial" panose="020B0604020202020204" pitchFamily="34" charset="0"/>
              </a:rPr>
              <a:t>IBM Field</a:t>
            </a:r>
          </a:p>
        </p:txBody>
      </p:sp>
      <p:sp>
        <p:nvSpPr>
          <p:cNvPr id="29" name="大かっこ 28">
            <a:extLst>
              <a:ext uri="{FF2B5EF4-FFF2-40B4-BE49-F238E27FC236}">
                <a16:creationId xmlns:a16="http://schemas.microsoft.com/office/drawing/2014/main" id="{301E7F27-8035-4D4E-AE18-BDB449D661E6}"/>
              </a:ext>
            </a:extLst>
          </p:cNvPr>
          <p:cNvSpPr/>
          <p:nvPr/>
        </p:nvSpPr>
        <p:spPr>
          <a:xfrm>
            <a:off x="381425" y="4789741"/>
            <a:ext cx="4533052" cy="903714"/>
          </a:xfrm>
          <a:prstGeom prst="bracketPair">
            <a:avLst/>
          </a:prstGeom>
          <a:ln w="28575">
            <a:solidFill>
              <a:srgbClr val="3F97A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sz="1350"/>
          </a:p>
        </p:txBody>
      </p:sp>
      <mc:AlternateContent xmlns:mc="http://schemas.openxmlformats.org/markup-compatibility/2006" xmlns:a14="http://schemas.microsoft.com/office/drawing/2010/main">
        <mc:Choice Requires="a14">
          <p:sp>
            <p:nvSpPr>
              <p:cNvPr id="33" name="テキスト ボックス 32">
                <a:extLst>
                  <a:ext uri="{FF2B5EF4-FFF2-40B4-BE49-F238E27FC236}">
                    <a16:creationId xmlns:a16="http://schemas.microsoft.com/office/drawing/2014/main" id="{2DA8E3FC-9722-B740-A9D9-ECD6CE91E307}"/>
                  </a:ext>
                </a:extLst>
              </p:cNvPr>
              <p:cNvSpPr txBox="1"/>
              <p:nvPr/>
            </p:nvSpPr>
            <p:spPr>
              <a:xfrm>
                <a:off x="564135" y="4953186"/>
                <a:ext cx="1465401" cy="2022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200" b="1" i="1">
                          <a:latin typeface="Cambria Math" panose="02040503050406030204" pitchFamily="18" charset="0"/>
                        </a:rPr>
                        <m:t>𝐮</m:t>
                      </m:r>
                      <m:r>
                        <a:rPr lang="en-US" altLang="ja-JP" sz="1200" b="1" i="1">
                          <a:latin typeface="Cambria Math" panose="02040503050406030204" pitchFamily="18" charset="0"/>
                        </a:rPr>
                        <m:t>=</m:t>
                      </m:r>
                      <m:d>
                        <m:dPr>
                          <m:ctrlPr>
                            <a:rPr lang="ja-JP" altLang="ja-JP" sz="1200" i="1">
                              <a:latin typeface="Cambria Math" panose="02040503050406030204" pitchFamily="18" charset="0"/>
                            </a:rPr>
                          </m:ctrlPr>
                        </m:dPr>
                        <m:e>
                          <m:r>
                            <a:rPr lang="en-US" altLang="ja-JP" sz="1200" b="1" i="1">
                              <a:latin typeface="Cambria Math" panose="02040503050406030204" pitchFamily="18" charset="0"/>
                            </a:rPr>
                            <m:t>𝟏</m:t>
                          </m:r>
                          <m:r>
                            <a:rPr lang="en-US" altLang="ja-JP" sz="1200" i="1">
                              <a:latin typeface="Cambria Math" panose="02040503050406030204" pitchFamily="18" charset="0"/>
                            </a:rPr>
                            <m:t>−</m:t>
                          </m:r>
                          <m:r>
                            <a:rPr lang="en-US" altLang="ja-JP" sz="1200" i="1">
                              <a:latin typeface="Cambria Math" panose="02040503050406030204" pitchFamily="18" charset="0"/>
                            </a:rPr>
                            <m:t>𝛼</m:t>
                          </m:r>
                        </m:e>
                      </m:d>
                      <m:sSub>
                        <m:sSubPr>
                          <m:ctrlPr>
                            <a:rPr lang="ja-JP" altLang="ja-JP" sz="1200" i="1">
                              <a:latin typeface="Cambria Math" panose="02040503050406030204" pitchFamily="18" charset="0"/>
                            </a:rPr>
                          </m:ctrlPr>
                        </m:sSubPr>
                        <m:e>
                          <m:r>
                            <a:rPr lang="en-US" altLang="ja-JP" sz="1200" b="1" i="1">
                              <a:latin typeface="Cambria Math" panose="02040503050406030204" pitchFamily="18" charset="0"/>
                            </a:rPr>
                            <m:t>𝐮</m:t>
                          </m:r>
                        </m:e>
                        <m:sub>
                          <m:r>
                            <a:rPr lang="en-US" altLang="ja-JP" sz="1200" b="1" i="1">
                              <a:latin typeface="Cambria Math" panose="02040503050406030204" pitchFamily="18" charset="0"/>
                            </a:rPr>
                            <m:t>𝒇</m:t>
                          </m:r>
                        </m:sub>
                      </m:sSub>
                      <m:r>
                        <a:rPr lang="en-US" altLang="ja-JP" sz="1200" b="1" i="1">
                          <a:latin typeface="Cambria Math" panose="02040503050406030204" pitchFamily="18" charset="0"/>
                        </a:rPr>
                        <m:t>+</m:t>
                      </m:r>
                      <m:r>
                        <a:rPr lang="en-US" altLang="ja-JP" sz="1200" i="1">
                          <a:latin typeface="Cambria Math" panose="02040503050406030204" pitchFamily="18" charset="0"/>
                        </a:rPr>
                        <m:t>𝛼</m:t>
                      </m:r>
                      <m:sSub>
                        <m:sSubPr>
                          <m:ctrlPr>
                            <a:rPr lang="ja-JP" altLang="ja-JP" sz="1200" i="1">
                              <a:latin typeface="Cambria Math" panose="02040503050406030204" pitchFamily="18" charset="0"/>
                            </a:rPr>
                          </m:ctrlPr>
                        </m:sSubPr>
                        <m:e>
                          <m:r>
                            <a:rPr lang="en-US" altLang="ja-JP" sz="1200" b="1" i="1">
                              <a:latin typeface="Cambria Math" panose="02040503050406030204" pitchFamily="18" charset="0"/>
                            </a:rPr>
                            <m:t>𝐮</m:t>
                          </m:r>
                        </m:e>
                        <m:sub>
                          <m:r>
                            <a:rPr lang="en-US" altLang="ja-JP" sz="1200" b="1" i="1">
                              <a:latin typeface="Cambria Math" panose="02040503050406030204" pitchFamily="18" charset="0"/>
                            </a:rPr>
                            <m:t>𝒘</m:t>
                          </m:r>
                        </m:sub>
                      </m:sSub>
                    </m:oMath>
                  </m:oMathPara>
                </a14:m>
                <a:endParaRPr lang="ja-JP" altLang="en-US" sz="1200" dirty="0"/>
              </a:p>
            </p:txBody>
          </p:sp>
        </mc:Choice>
        <mc:Fallback xmlns="">
          <p:sp>
            <p:nvSpPr>
              <p:cNvPr id="33" name="テキスト ボックス 32">
                <a:extLst>
                  <a:ext uri="{FF2B5EF4-FFF2-40B4-BE49-F238E27FC236}">
                    <a16:creationId xmlns:a16="http://schemas.microsoft.com/office/drawing/2014/main" id="{2DA8E3FC-9722-B740-A9D9-ECD6CE91E307}"/>
                  </a:ext>
                </a:extLst>
              </p:cNvPr>
              <p:cNvSpPr txBox="1">
                <a:spLocks noRot="1" noChangeAspect="1" noMove="1" noResize="1" noEditPoints="1" noAdjustHandles="1" noChangeArrowheads="1" noChangeShapeType="1" noTextEdit="1"/>
              </p:cNvSpPr>
              <p:nvPr/>
            </p:nvSpPr>
            <p:spPr>
              <a:xfrm>
                <a:off x="564135" y="4953186"/>
                <a:ext cx="1465401" cy="202235"/>
              </a:xfrm>
              <a:prstGeom prst="rect">
                <a:avLst/>
              </a:prstGeom>
              <a:blipFill>
                <a:blip r:embed="rId5"/>
                <a:stretch>
                  <a:fillRect b="-1176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6" name="テキスト ボックス 35">
                <a:extLst>
                  <a:ext uri="{FF2B5EF4-FFF2-40B4-BE49-F238E27FC236}">
                    <a16:creationId xmlns:a16="http://schemas.microsoft.com/office/drawing/2014/main" id="{3C488A67-E909-6045-A58B-75EEC95BFEB5}"/>
                  </a:ext>
                </a:extLst>
              </p:cNvPr>
              <p:cNvSpPr txBox="1"/>
              <p:nvPr/>
            </p:nvSpPr>
            <p:spPr>
              <a:xfrm>
                <a:off x="486603" y="5406551"/>
                <a:ext cx="2056973" cy="1615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1050" b="0" i="1" smtClean="0">
                          <a:latin typeface="Cambria Math" panose="02040503050406030204" pitchFamily="18" charset="0"/>
                        </a:rPr>
                        <m:t>𝛼</m:t>
                      </m:r>
                      <m:r>
                        <a:rPr lang="en-US" altLang="ja-JP" sz="1050" b="0" i="1">
                          <a:latin typeface="Cambria Math" panose="02040503050406030204" pitchFamily="18" charset="0"/>
                        </a:rPr>
                        <m:t> :</m:t>
                      </m:r>
                      <m:r>
                        <m:rPr>
                          <m:sty m:val="p"/>
                        </m:rPr>
                        <a:rPr lang="en-US" altLang="ja-JP" sz="1050" b="0" i="0" smtClean="0">
                          <a:latin typeface="Cambria Math" panose="02040503050406030204" pitchFamily="18" charset="0"/>
                        </a:rPr>
                        <m:t>ratio</m:t>
                      </m:r>
                      <m:r>
                        <a:rPr lang="en-US" altLang="ja-JP" sz="1050" b="0" i="0" smtClean="0">
                          <a:latin typeface="Cambria Math" panose="02040503050406030204" pitchFamily="18" charset="0"/>
                        </a:rPr>
                        <m:t> </m:t>
                      </m:r>
                      <m:r>
                        <m:rPr>
                          <m:sty m:val="p"/>
                        </m:rPr>
                        <a:rPr lang="en-US" altLang="ja-JP" sz="1050" b="0" i="0" smtClean="0">
                          <a:latin typeface="Cambria Math" panose="02040503050406030204" pitchFamily="18" charset="0"/>
                        </a:rPr>
                        <m:t>of</m:t>
                      </m:r>
                      <m:r>
                        <a:rPr lang="en-US" altLang="ja-JP" sz="1050" b="0" i="0" smtClean="0">
                          <a:latin typeface="Cambria Math" panose="02040503050406030204" pitchFamily="18" charset="0"/>
                        </a:rPr>
                        <m:t> </m:t>
                      </m:r>
                      <m:r>
                        <m:rPr>
                          <m:sty m:val="p"/>
                        </m:rPr>
                        <a:rPr lang="en-US" altLang="ja-JP" sz="1050" b="0" i="0" smtClean="0">
                          <a:latin typeface="Cambria Math" panose="02040503050406030204" pitchFamily="18" charset="0"/>
                        </a:rPr>
                        <m:t>walls</m:t>
                      </m:r>
                      <m:r>
                        <a:rPr lang="en-US" altLang="ja-JP" sz="1050" b="0" i="0" smtClean="0">
                          <a:latin typeface="Cambria Math" panose="02040503050406030204" pitchFamily="18" charset="0"/>
                        </a:rPr>
                        <m:t> </m:t>
                      </m:r>
                      <m:r>
                        <m:rPr>
                          <m:sty m:val="p"/>
                        </m:rPr>
                        <a:rPr lang="en-US" altLang="ja-JP" sz="1050" b="0" i="0" smtClean="0">
                          <a:latin typeface="Cambria Math" panose="02040503050406030204" pitchFamily="18" charset="0"/>
                        </a:rPr>
                        <m:t>in</m:t>
                      </m:r>
                      <m:r>
                        <a:rPr lang="en-US" altLang="ja-JP" sz="1050" b="0" i="0" smtClean="0">
                          <a:latin typeface="Cambria Math" panose="02040503050406030204" pitchFamily="18" charset="0"/>
                        </a:rPr>
                        <m:t> </m:t>
                      </m:r>
                      <m:r>
                        <m:rPr>
                          <m:sty m:val="p"/>
                        </m:rPr>
                        <a:rPr lang="en-US" altLang="ja-JP" sz="1050" b="0" i="0" smtClean="0">
                          <a:latin typeface="Cambria Math" panose="02040503050406030204" pitchFamily="18" charset="0"/>
                        </a:rPr>
                        <m:t>a</m:t>
                      </m:r>
                      <m:r>
                        <a:rPr lang="en-US" altLang="ja-JP" sz="1050" b="0" i="0" smtClean="0">
                          <a:latin typeface="Cambria Math" panose="02040503050406030204" pitchFamily="18" charset="0"/>
                        </a:rPr>
                        <m:t> </m:t>
                      </m:r>
                      <m:r>
                        <m:rPr>
                          <m:sty m:val="p"/>
                        </m:rPr>
                        <a:rPr lang="en-US" altLang="ja-JP" sz="1050" b="0" i="0" smtClean="0">
                          <a:latin typeface="Cambria Math" panose="02040503050406030204" pitchFamily="18" charset="0"/>
                        </a:rPr>
                        <m:t>staggered</m:t>
                      </m:r>
                      <m:r>
                        <a:rPr lang="en-US" altLang="ja-JP" sz="1050" b="0" i="0" smtClean="0">
                          <a:latin typeface="Cambria Math" panose="02040503050406030204" pitchFamily="18" charset="0"/>
                        </a:rPr>
                        <m:t> </m:t>
                      </m:r>
                      <m:r>
                        <m:rPr>
                          <m:sty m:val="p"/>
                        </m:rPr>
                        <a:rPr lang="en-US" altLang="ja-JP" sz="1050" b="0" i="0" smtClean="0">
                          <a:latin typeface="Cambria Math" panose="02040503050406030204" pitchFamily="18" charset="0"/>
                        </a:rPr>
                        <m:t>grid</m:t>
                      </m:r>
                    </m:oMath>
                  </m:oMathPara>
                </a14:m>
                <a:endParaRPr lang="en-US" altLang="ja-JP" sz="1050" i="1" dirty="0">
                  <a:latin typeface="Cambria Math" panose="02040503050406030204" pitchFamily="18" charset="0"/>
                </a:endParaRPr>
              </a:p>
            </p:txBody>
          </p:sp>
        </mc:Choice>
        <mc:Fallback xmlns="">
          <p:sp>
            <p:nvSpPr>
              <p:cNvPr id="36" name="テキスト ボックス 35">
                <a:extLst>
                  <a:ext uri="{FF2B5EF4-FFF2-40B4-BE49-F238E27FC236}">
                    <a16:creationId xmlns:a16="http://schemas.microsoft.com/office/drawing/2014/main" id="{3C488A67-E909-6045-A58B-75EEC95BFEB5}"/>
                  </a:ext>
                </a:extLst>
              </p:cNvPr>
              <p:cNvSpPr txBox="1">
                <a:spLocks noRot="1" noChangeAspect="1" noMove="1" noResize="1" noEditPoints="1" noAdjustHandles="1" noChangeArrowheads="1" noChangeShapeType="1" noTextEdit="1"/>
              </p:cNvSpPr>
              <p:nvPr/>
            </p:nvSpPr>
            <p:spPr>
              <a:xfrm>
                <a:off x="486603" y="5406551"/>
                <a:ext cx="2056973" cy="161583"/>
              </a:xfrm>
              <a:prstGeom prst="rect">
                <a:avLst/>
              </a:prstGeom>
              <a:blipFill>
                <a:blip r:embed="rId6"/>
                <a:stretch>
                  <a:fillRect t="-7692" r="-1840" b="-4615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7" name="テキスト ボックス 36">
                <a:extLst>
                  <a:ext uri="{FF2B5EF4-FFF2-40B4-BE49-F238E27FC236}">
                    <a16:creationId xmlns:a16="http://schemas.microsoft.com/office/drawing/2014/main" id="{88EB40B3-8E90-4848-927F-682CE85256E5}"/>
                  </a:ext>
                </a:extLst>
              </p:cNvPr>
              <p:cNvSpPr txBox="1"/>
              <p:nvPr/>
            </p:nvSpPr>
            <p:spPr>
              <a:xfrm>
                <a:off x="2341504" y="4860243"/>
                <a:ext cx="1412694" cy="38812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ja-JP" sz="1200" b="1" i="1" smtClean="0">
                              <a:latin typeface="Cambria Math" panose="02040503050406030204" pitchFamily="18" charset="0"/>
                            </a:rPr>
                          </m:ctrlPr>
                        </m:sSubPr>
                        <m:e>
                          <m:r>
                            <a:rPr lang="en-US" altLang="ja-JP" sz="1200" b="1" i="1" smtClean="0">
                              <a:latin typeface="Cambria Math" panose="02040503050406030204" pitchFamily="18" charset="0"/>
                            </a:rPr>
                            <m:t>𝑭</m:t>
                          </m:r>
                        </m:e>
                        <m:sub>
                          <m:r>
                            <a:rPr lang="en-US" altLang="ja-JP" sz="1200" b="1" i="1" smtClean="0">
                              <a:latin typeface="Cambria Math" panose="02040503050406030204" pitchFamily="18" charset="0"/>
                            </a:rPr>
                            <m:t>𝑰𝑩</m:t>
                          </m:r>
                        </m:sub>
                      </m:sSub>
                      <m:r>
                        <a:rPr lang="en-US" altLang="ja-JP" sz="1200" b="1" i="1" smtClean="0">
                          <a:latin typeface="Cambria Math" panose="02040503050406030204" pitchFamily="18" charset="0"/>
                        </a:rPr>
                        <m:t>=</m:t>
                      </m:r>
                      <m:f>
                        <m:fPr>
                          <m:ctrlPr>
                            <a:rPr lang="en-US" altLang="ja-JP" sz="1200" b="1" i="1" smtClean="0">
                              <a:latin typeface="Cambria Math" panose="02040503050406030204" pitchFamily="18" charset="0"/>
                            </a:rPr>
                          </m:ctrlPr>
                        </m:fPr>
                        <m:num>
                          <m:r>
                            <a:rPr lang="en-US" altLang="ja-JP" sz="1200" b="0" i="1" smtClean="0">
                              <a:latin typeface="Cambria Math" panose="02040503050406030204" pitchFamily="18" charset="0"/>
                            </a:rPr>
                            <m:t>𝛼</m:t>
                          </m:r>
                          <m:sSub>
                            <m:sSubPr>
                              <m:ctrlPr>
                                <a:rPr lang="en-US" altLang="ja-JP" sz="1200" i="1" smtClean="0">
                                  <a:latin typeface="Cambria Math" panose="02040503050406030204" pitchFamily="18" charset="0"/>
                                </a:rPr>
                              </m:ctrlPr>
                            </m:sSubPr>
                            <m:e>
                              <m:r>
                                <a:rPr lang="en-US" altLang="ja-JP" sz="1200" b="0" i="1" smtClean="0">
                                  <a:latin typeface="Cambria Math" panose="02040503050406030204" pitchFamily="18" charset="0"/>
                                </a:rPr>
                                <m:t>𝜌</m:t>
                              </m:r>
                            </m:e>
                            <m:sub>
                              <m:r>
                                <a:rPr lang="en-US" altLang="ja-JP" sz="1200" b="0" i="1" smtClean="0">
                                  <a:latin typeface="Cambria Math" panose="02040503050406030204" pitchFamily="18" charset="0"/>
                                </a:rPr>
                                <m:t>𝑓</m:t>
                              </m:r>
                            </m:sub>
                          </m:sSub>
                          <m:d>
                            <m:dPr>
                              <m:ctrlPr>
                                <a:rPr lang="en-US" altLang="ja-JP" sz="1200" b="1" i="1" smtClean="0">
                                  <a:latin typeface="Cambria Math" panose="02040503050406030204" pitchFamily="18" charset="0"/>
                                </a:rPr>
                              </m:ctrlPr>
                            </m:dPr>
                            <m:e>
                              <m:sSub>
                                <m:sSubPr>
                                  <m:ctrlPr>
                                    <a:rPr lang="en-US" altLang="ja-JP" sz="1200" b="1" i="1" smtClean="0">
                                      <a:latin typeface="Cambria Math" panose="02040503050406030204" pitchFamily="18" charset="0"/>
                                    </a:rPr>
                                  </m:ctrlPr>
                                </m:sSubPr>
                                <m:e>
                                  <m:r>
                                    <a:rPr lang="en-US" altLang="ja-JP" sz="1200" b="1" i="1" smtClean="0">
                                      <a:latin typeface="Cambria Math" panose="02040503050406030204" pitchFamily="18" charset="0"/>
                                    </a:rPr>
                                    <m:t>𝒖</m:t>
                                  </m:r>
                                </m:e>
                                <m:sub>
                                  <m:r>
                                    <a:rPr lang="en-US" altLang="ja-JP" sz="1200" b="1" i="1" smtClean="0">
                                      <a:latin typeface="Cambria Math" panose="02040503050406030204" pitchFamily="18" charset="0"/>
                                    </a:rPr>
                                    <m:t>𝒔</m:t>
                                  </m:r>
                                </m:sub>
                              </m:sSub>
                              <m:r>
                                <a:rPr lang="en-US" altLang="ja-JP" sz="1200" b="1" i="1" smtClean="0">
                                  <a:latin typeface="Cambria Math" panose="02040503050406030204" pitchFamily="18" charset="0"/>
                                </a:rPr>
                                <m:t> −</m:t>
                              </m:r>
                              <m:sSub>
                                <m:sSubPr>
                                  <m:ctrlPr>
                                    <a:rPr lang="en-US" altLang="ja-JP" sz="1200" b="1" i="1" smtClean="0">
                                      <a:latin typeface="Cambria Math" panose="02040503050406030204" pitchFamily="18" charset="0"/>
                                    </a:rPr>
                                  </m:ctrlPr>
                                </m:sSubPr>
                                <m:e>
                                  <m:r>
                                    <a:rPr lang="en-US" altLang="ja-JP" sz="1200" b="1" i="1" smtClean="0">
                                      <a:latin typeface="Cambria Math" panose="02040503050406030204" pitchFamily="18" charset="0"/>
                                    </a:rPr>
                                    <m:t>𝒖</m:t>
                                  </m:r>
                                </m:e>
                                <m:sub>
                                  <m:r>
                                    <a:rPr lang="en-US" altLang="ja-JP" sz="1200" b="1" i="1" smtClean="0">
                                      <a:latin typeface="Cambria Math" panose="02040503050406030204" pitchFamily="18" charset="0"/>
                                    </a:rPr>
                                    <m:t>𝒇</m:t>
                                  </m:r>
                                </m:sub>
                              </m:sSub>
                            </m:e>
                          </m:d>
                        </m:num>
                        <m:den>
                          <m:r>
                            <m:rPr>
                              <m:sty m:val="p"/>
                            </m:rPr>
                            <a:rPr lang="en-US" altLang="ja-JP" sz="1200" b="0" i="0" smtClean="0">
                              <a:latin typeface="Cambria Math" panose="02040503050406030204" pitchFamily="18" charset="0"/>
                            </a:rPr>
                            <m:t>Δt</m:t>
                          </m:r>
                        </m:den>
                      </m:f>
                    </m:oMath>
                  </m:oMathPara>
                </a14:m>
                <a:endParaRPr lang="ja-JP" altLang="en-US" sz="1200" dirty="0"/>
              </a:p>
            </p:txBody>
          </p:sp>
        </mc:Choice>
        <mc:Fallback xmlns="">
          <p:sp>
            <p:nvSpPr>
              <p:cNvPr id="37" name="テキスト ボックス 36">
                <a:extLst>
                  <a:ext uri="{FF2B5EF4-FFF2-40B4-BE49-F238E27FC236}">
                    <a16:creationId xmlns:a16="http://schemas.microsoft.com/office/drawing/2014/main" id="{88EB40B3-8E90-4848-927F-682CE85256E5}"/>
                  </a:ext>
                </a:extLst>
              </p:cNvPr>
              <p:cNvSpPr txBox="1">
                <a:spLocks noRot="1" noChangeAspect="1" noMove="1" noResize="1" noEditPoints="1" noAdjustHandles="1" noChangeArrowheads="1" noChangeShapeType="1" noTextEdit="1"/>
              </p:cNvSpPr>
              <p:nvPr/>
            </p:nvSpPr>
            <p:spPr>
              <a:xfrm>
                <a:off x="2341504" y="4860243"/>
                <a:ext cx="1412694" cy="388120"/>
              </a:xfrm>
              <a:prstGeom prst="rect">
                <a:avLst/>
              </a:prstGeom>
              <a:blipFill>
                <a:blip r:embed="rId7"/>
                <a:stretch>
                  <a:fillRect l="-1770" b="-1290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9" name="テキスト ボックス 38">
                <a:extLst>
                  <a:ext uri="{FF2B5EF4-FFF2-40B4-BE49-F238E27FC236}">
                    <a16:creationId xmlns:a16="http://schemas.microsoft.com/office/drawing/2014/main" id="{8D37FE31-90B8-E340-A5C3-FFAD4573B590}"/>
                  </a:ext>
                </a:extLst>
              </p:cNvPr>
              <p:cNvSpPr txBox="1"/>
              <p:nvPr/>
            </p:nvSpPr>
            <p:spPr>
              <a:xfrm>
                <a:off x="2545820" y="5395952"/>
                <a:ext cx="2068259" cy="1768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ja-JP" sz="1050" b="1" i="1" smtClean="0">
                              <a:latin typeface="Cambria Math" panose="02040503050406030204" pitchFamily="18" charset="0"/>
                            </a:rPr>
                          </m:ctrlPr>
                        </m:sSubPr>
                        <m:e>
                          <m:r>
                            <a:rPr lang="en-US" altLang="ja-JP" sz="1050" b="1" i="1" smtClean="0">
                              <a:latin typeface="Cambria Math" panose="02040503050406030204" pitchFamily="18" charset="0"/>
                            </a:rPr>
                            <m:t>𝒖</m:t>
                          </m:r>
                        </m:e>
                        <m:sub>
                          <m:r>
                            <a:rPr lang="en-US" altLang="ja-JP" sz="1050" b="1" i="1" smtClean="0">
                              <a:latin typeface="Cambria Math" panose="02040503050406030204" pitchFamily="18" charset="0"/>
                            </a:rPr>
                            <m:t>𝒇</m:t>
                          </m:r>
                        </m:sub>
                      </m:sSub>
                      <m:r>
                        <a:rPr lang="en-US" altLang="ja-JP" sz="1050" b="1" i="1" smtClean="0">
                          <a:latin typeface="Cambria Math" panose="02040503050406030204" pitchFamily="18" charset="0"/>
                        </a:rPr>
                        <m:t> :</m:t>
                      </m:r>
                      <m:r>
                        <m:rPr>
                          <m:sty m:val="p"/>
                        </m:rPr>
                        <a:rPr lang="en-US" altLang="ja-JP" sz="1050" b="0" i="0" smtClean="0">
                          <a:latin typeface="Cambria Math" panose="02040503050406030204" pitchFamily="18" charset="0"/>
                        </a:rPr>
                        <m:t>wall</m:t>
                      </m:r>
                      <m:r>
                        <a:rPr lang="en-US" altLang="ja-JP" sz="1050" b="0" i="0" smtClean="0">
                          <a:latin typeface="Cambria Math" panose="02040503050406030204" pitchFamily="18" charset="0"/>
                        </a:rPr>
                        <m:t> </m:t>
                      </m:r>
                      <m:r>
                        <m:rPr>
                          <m:sty m:val="p"/>
                        </m:rPr>
                        <a:rPr lang="en-US" altLang="ja-JP" sz="1050" b="0" i="0" smtClean="0">
                          <a:latin typeface="Cambria Math" panose="02040503050406030204" pitchFamily="18" charset="0"/>
                        </a:rPr>
                        <m:t>velocity</m:t>
                      </m:r>
                      <m:r>
                        <a:rPr lang="en-US" altLang="ja-JP" sz="1050" b="1" i="1" smtClean="0">
                          <a:latin typeface="Cambria Math" panose="02040503050406030204" pitchFamily="18" charset="0"/>
                        </a:rPr>
                        <m:t>, </m:t>
                      </m:r>
                      <m:sSub>
                        <m:sSubPr>
                          <m:ctrlPr>
                            <a:rPr lang="en-US" altLang="ja-JP" sz="1050" b="1" i="1" smtClean="0">
                              <a:latin typeface="Cambria Math" panose="02040503050406030204" pitchFamily="18" charset="0"/>
                            </a:rPr>
                          </m:ctrlPr>
                        </m:sSubPr>
                        <m:e>
                          <m:r>
                            <a:rPr lang="en-US" altLang="ja-JP" sz="1050" b="1" i="1" smtClean="0">
                              <a:latin typeface="Cambria Math" panose="02040503050406030204" pitchFamily="18" charset="0"/>
                            </a:rPr>
                            <m:t>𝒖</m:t>
                          </m:r>
                        </m:e>
                        <m:sub>
                          <m:r>
                            <a:rPr lang="en-US" altLang="ja-JP" sz="1050" b="1" i="1" smtClean="0">
                              <a:latin typeface="Cambria Math" panose="02040503050406030204" pitchFamily="18" charset="0"/>
                            </a:rPr>
                            <m:t>𝒇</m:t>
                          </m:r>
                        </m:sub>
                      </m:sSub>
                      <m:r>
                        <a:rPr lang="en-US" altLang="ja-JP" sz="1050" b="1" i="1" smtClean="0">
                          <a:latin typeface="Cambria Math" panose="02040503050406030204" pitchFamily="18" charset="0"/>
                        </a:rPr>
                        <m:t> :</m:t>
                      </m:r>
                      <m:r>
                        <m:rPr>
                          <m:sty m:val="p"/>
                        </m:rPr>
                        <a:rPr lang="en-US" altLang="ja-JP" sz="1050" b="0" i="0" smtClean="0">
                          <a:latin typeface="Cambria Math" panose="02040503050406030204" pitchFamily="18" charset="0"/>
                        </a:rPr>
                        <m:t>fluid</m:t>
                      </m:r>
                      <m:r>
                        <a:rPr lang="en-US" altLang="ja-JP" sz="1050" b="0" i="0" smtClean="0">
                          <a:latin typeface="Cambria Math" panose="02040503050406030204" pitchFamily="18" charset="0"/>
                        </a:rPr>
                        <m:t> </m:t>
                      </m:r>
                      <m:r>
                        <m:rPr>
                          <m:sty m:val="p"/>
                        </m:rPr>
                        <a:rPr lang="en-US" altLang="ja-JP" sz="1050" b="0" i="0" smtClean="0">
                          <a:latin typeface="Cambria Math" panose="02040503050406030204" pitchFamily="18" charset="0"/>
                        </a:rPr>
                        <m:t>velocity</m:t>
                      </m:r>
                    </m:oMath>
                  </m:oMathPara>
                </a14:m>
                <a:endParaRPr lang="ja-JP" altLang="en-US" sz="1050" dirty="0"/>
              </a:p>
            </p:txBody>
          </p:sp>
        </mc:Choice>
        <mc:Fallback xmlns="">
          <p:sp>
            <p:nvSpPr>
              <p:cNvPr id="39" name="テキスト ボックス 38">
                <a:extLst>
                  <a:ext uri="{FF2B5EF4-FFF2-40B4-BE49-F238E27FC236}">
                    <a16:creationId xmlns:a16="http://schemas.microsoft.com/office/drawing/2014/main" id="{8D37FE31-90B8-E340-A5C3-FFAD4573B590}"/>
                  </a:ext>
                </a:extLst>
              </p:cNvPr>
              <p:cNvSpPr txBox="1">
                <a:spLocks noRot="1" noChangeAspect="1" noMove="1" noResize="1" noEditPoints="1" noAdjustHandles="1" noChangeArrowheads="1" noChangeShapeType="1" noTextEdit="1"/>
              </p:cNvSpPr>
              <p:nvPr/>
            </p:nvSpPr>
            <p:spPr>
              <a:xfrm>
                <a:off x="2545820" y="5395952"/>
                <a:ext cx="2068259" cy="176843"/>
              </a:xfrm>
              <a:prstGeom prst="rect">
                <a:avLst/>
              </a:prstGeom>
              <a:blipFill>
                <a:blip r:embed="rId8"/>
                <a:stretch>
                  <a:fillRect t="-6667" r="-1829" b="-26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3" name="テキスト ボックス 42">
                <a:extLst>
                  <a:ext uri="{FF2B5EF4-FFF2-40B4-BE49-F238E27FC236}">
                    <a16:creationId xmlns:a16="http://schemas.microsoft.com/office/drawing/2014/main" id="{B27B71B5-A37F-D742-A421-E305931F4128}"/>
                  </a:ext>
                </a:extLst>
              </p:cNvPr>
              <p:cNvSpPr txBox="1"/>
              <p:nvPr/>
            </p:nvSpPr>
            <p:spPr>
              <a:xfrm>
                <a:off x="700483" y="3928193"/>
                <a:ext cx="1579289" cy="18466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200" i="1">
                          <a:latin typeface="Cambria Math" panose="02040503050406030204" pitchFamily="18" charset="0"/>
                        </a:rPr>
                        <m:t>𝜙</m:t>
                      </m:r>
                      <m:d>
                        <m:dPr>
                          <m:ctrlPr>
                            <a:rPr lang="ja-JP" altLang="ja-JP" sz="1200" i="1">
                              <a:latin typeface="Cambria Math" panose="02040503050406030204" pitchFamily="18" charset="0"/>
                            </a:rPr>
                          </m:ctrlPr>
                        </m:dPr>
                        <m:e>
                          <m:r>
                            <a:rPr lang="en-US" altLang="ja-JP" sz="1200" i="1">
                              <a:latin typeface="Cambria Math" panose="02040503050406030204" pitchFamily="18" charset="0"/>
                            </a:rPr>
                            <m:t>𝑥</m:t>
                          </m:r>
                        </m:e>
                      </m:d>
                      <m:r>
                        <a:rPr lang="en-US" altLang="ja-JP" sz="1200" i="1">
                          <a:latin typeface="Cambria Math" panose="02040503050406030204" pitchFamily="18" charset="0"/>
                        </a:rPr>
                        <m:t>=</m:t>
                      </m:r>
                      <m:r>
                        <a:rPr lang="en-US" altLang="ja-JP" sz="1200" i="1">
                          <a:latin typeface="Cambria Math" panose="02040503050406030204" pitchFamily="18" charset="0"/>
                        </a:rPr>
                        <m:t>𝑑</m:t>
                      </m:r>
                      <m:d>
                        <m:dPr>
                          <m:ctrlPr>
                            <a:rPr lang="ja-JP" altLang="ja-JP" sz="1200" b="1" i="1">
                              <a:latin typeface="Cambria Math" panose="02040503050406030204" pitchFamily="18" charset="0"/>
                            </a:rPr>
                          </m:ctrlPr>
                        </m:dPr>
                        <m:e>
                          <m:r>
                            <a:rPr lang="en-US" altLang="ja-JP" sz="1200" b="1" i="1">
                              <a:latin typeface="Cambria Math" panose="02040503050406030204" pitchFamily="18" charset="0"/>
                            </a:rPr>
                            <m:t>𝒙</m:t>
                          </m:r>
                        </m:e>
                      </m:d>
                      <m:r>
                        <a:rPr lang="en-US" altLang="ja-JP" sz="1200" b="1" i="1">
                          <a:latin typeface="Cambria Math" panose="02040503050406030204" pitchFamily="18" charset="0"/>
                        </a:rPr>
                        <m:t>⋅</m:t>
                      </m:r>
                      <m:r>
                        <a:rPr lang="en-US" altLang="ja-JP" sz="1200" i="1">
                          <a:latin typeface="Cambria Math" panose="02040503050406030204" pitchFamily="18" charset="0"/>
                        </a:rPr>
                        <m:t>𝑠</m:t>
                      </m:r>
                      <m:d>
                        <m:dPr>
                          <m:ctrlPr>
                            <a:rPr lang="ja-JP" altLang="ja-JP" sz="1200" i="1">
                              <a:latin typeface="Cambria Math" panose="02040503050406030204" pitchFamily="18" charset="0"/>
                            </a:rPr>
                          </m:ctrlPr>
                        </m:dPr>
                        <m:e>
                          <m:r>
                            <a:rPr lang="en-US" altLang="ja-JP" sz="1200" b="1" i="1">
                              <a:latin typeface="Cambria Math" panose="02040503050406030204" pitchFamily="18" charset="0"/>
                            </a:rPr>
                            <m:t>𝐱</m:t>
                          </m:r>
                        </m:e>
                      </m:d>
                    </m:oMath>
                  </m:oMathPara>
                </a14:m>
                <a:endParaRPr lang="ja-JP" altLang="en-US" sz="1200" dirty="0"/>
              </a:p>
            </p:txBody>
          </p:sp>
        </mc:Choice>
        <mc:Fallback xmlns="">
          <p:sp>
            <p:nvSpPr>
              <p:cNvPr id="43" name="テキスト ボックス 42">
                <a:extLst>
                  <a:ext uri="{FF2B5EF4-FFF2-40B4-BE49-F238E27FC236}">
                    <a16:creationId xmlns:a16="http://schemas.microsoft.com/office/drawing/2014/main" id="{B27B71B5-A37F-D742-A421-E305931F4128}"/>
                  </a:ext>
                </a:extLst>
              </p:cNvPr>
              <p:cNvSpPr txBox="1">
                <a:spLocks noRot="1" noChangeAspect="1" noMove="1" noResize="1" noEditPoints="1" noAdjustHandles="1" noChangeArrowheads="1" noChangeShapeType="1" noTextEdit="1"/>
              </p:cNvSpPr>
              <p:nvPr/>
            </p:nvSpPr>
            <p:spPr>
              <a:xfrm>
                <a:off x="700483" y="3928193"/>
                <a:ext cx="1579289" cy="184666"/>
              </a:xfrm>
              <a:prstGeom prst="rect">
                <a:avLst/>
              </a:prstGeom>
              <a:blipFill>
                <a:blip r:embed="rId9"/>
                <a:stretch>
                  <a:fillRect b="-31250"/>
                </a:stretch>
              </a:blipFill>
            </p:spPr>
            <p:txBody>
              <a:bodyPr/>
              <a:lstStyle/>
              <a:p>
                <a:r>
                  <a:rPr lang="ja-JP" altLang="en-US">
                    <a:noFill/>
                  </a:rPr>
                  <a:t> </a:t>
                </a:r>
              </a:p>
            </p:txBody>
          </p:sp>
        </mc:Fallback>
      </mc:AlternateContent>
      <p:sp>
        <p:nvSpPr>
          <p:cNvPr id="44" name="大かっこ 43">
            <a:extLst>
              <a:ext uri="{FF2B5EF4-FFF2-40B4-BE49-F238E27FC236}">
                <a16:creationId xmlns:a16="http://schemas.microsoft.com/office/drawing/2014/main" id="{2CA40201-2799-EF47-85EE-5F0EB124C959}"/>
              </a:ext>
            </a:extLst>
          </p:cNvPr>
          <p:cNvSpPr/>
          <p:nvPr/>
        </p:nvSpPr>
        <p:spPr>
          <a:xfrm>
            <a:off x="385884" y="3619071"/>
            <a:ext cx="4507642" cy="663411"/>
          </a:xfrm>
          <a:prstGeom prst="bracketPair">
            <a:avLst/>
          </a:prstGeom>
          <a:ln w="28575">
            <a:solidFill>
              <a:srgbClr val="3F97A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sz="1350"/>
          </a:p>
        </p:txBody>
      </p:sp>
      <mc:AlternateContent xmlns:mc="http://schemas.openxmlformats.org/markup-compatibility/2006" xmlns:a14="http://schemas.microsoft.com/office/drawing/2010/main">
        <mc:Choice Requires="a14">
          <p:sp>
            <p:nvSpPr>
              <p:cNvPr id="45" name="テキスト ボックス 44">
                <a:extLst>
                  <a:ext uri="{FF2B5EF4-FFF2-40B4-BE49-F238E27FC236}">
                    <a16:creationId xmlns:a16="http://schemas.microsoft.com/office/drawing/2014/main" id="{36CD59B2-133A-7F47-9E70-A8678A7B2033}"/>
                  </a:ext>
                </a:extLst>
              </p:cNvPr>
              <p:cNvSpPr txBox="1"/>
              <p:nvPr/>
            </p:nvSpPr>
            <p:spPr>
              <a:xfrm>
                <a:off x="2279772" y="3811854"/>
                <a:ext cx="2249753" cy="41197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200" i="1" smtClean="0">
                          <a:latin typeface="Cambria Math" panose="02040503050406030204" pitchFamily="18" charset="0"/>
                        </a:rPr>
                        <m:t>𝑠</m:t>
                      </m:r>
                      <m:d>
                        <m:dPr>
                          <m:ctrlPr>
                            <a:rPr lang="ja-JP" altLang="ja-JP" sz="1200" i="1">
                              <a:latin typeface="Cambria Math" panose="02040503050406030204" pitchFamily="18" charset="0"/>
                            </a:rPr>
                          </m:ctrlPr>
                        </m:dPr>
                        <m:e>
                          <m:r>
                            <a:rPr lang="en-US" altLang="ja-JP" sz="1200" b="1" i="1">
                              <a:latin typeface="Cambria Math" panose="02040503050406030204" pitchFamily="18" charset="0"/>
                            </a:rPr>
                            <m:t>𝒙</m:t>
                          </m:r>
                        </m:e>
                      </m:d>
                      <m:r>
                        <a:rPr lang="en-US" altLang="ja-JP" sz="1200" i="1">
                          <a:latin typeface="Cambria Math" panose="02040503050406030204" pitchFamily="18" charset="0"/>
                        </a:rPr>
                        <m:t>=</m:t>
                      </m:r>
                      <m:d>
                        <m:dPr>
                          <m:begChr m:val="{"/>
                          <m:endChr m:val=""/>
                          <m:ctrlPr>
                            <a:rPr lang="ja-JP" altLang="ja-JP" sz="1200" i="1">
                              <a:latin typeface="Cambria Math" panose="02040503050406030204" pitchFamily="18" charset="0"/>
                            </a:rPr>
                          </m:ctrlPr>
                        </m:dPr>
                        <m:e>
                          <m:eqArr>
                            <m:eqArrPr>
                              <m:ctrlPr>
                                <a:rPr lang="en-US" altLang="ja-JP" sz="1200" i="1">
                                  <a:latin typeface="Cambria Math" panose="02040503050406030204" pitchFamily="18" charset="0"/>
                                </a:rPr>
                              </m:ctrlPr>
                            </m:eqArrPr>
                            <m:e>
                              <m:r>
                                <a:rPr lang="en-US" altLang="ja-JP" sz="1200" i="1">
                                  <a:latin typeface="Cambria Math" panose="02040503050406030204" pitchFamily="18" charset="0"/>
                                </a:rPr>
                                <m:t>+1  (</m:t>
                              </m:r>
                              <m:r>
                                <a:rPr lang="en-US" altLang="ja-JP" sz="1200" b="0" i="1" smtClean="0">
                                  <a:latin typeface="Cambria Math" panose="02040503050406030204" pitchFamily="18" charset="0"/>
                                </a:rPr>
                                <m:t>𝑖𝑛</m:t>
                              </m:r>
                              <m:r>
                                <a:rPr lang="en-US" altLang="ja-JP" sz="1200" b="0" i="1" smtClean="0">
                                  <a:latin typeface="Cambria Math" panose="02040503050406030204" pitchFamily="18" charset="0"/>
                                </a:rPr>
                                <m:t> </m:t>
                              </m:r>
                              <m:r>
                                <a:rPr lang="en-US" altLang="ja-JP" sz="1200" b="0" i="1" smtClean="0">
                                  <a:latin typeface="Cambria Math" panose="02040503050406030204" pitchFamily="18" charset="0"/>
                                </a:rPr>
                                <m:t>𝑤𝑎𝑙𝑙</m:t>
                              </m:r>
                              <m:r>
                                <a:rPr lang="en-US" altLang="ja-JP" sz="1200" i="1">
                                  <a:latin typeface="Cambria Math" panose="02040503050406030204" pitchFamily="18" charset="0"/>
                                </a:rPr>
                                <m:t>)</m:t>
                              </m:r>
                            </m:e>
                            <m:e>
                              <m:r>
                                <a:rPr lang="en-US" altLang="ja-JP" sz="1200" i="1">
                                  <a:latin typeface="Cambria Math" panose="02040503050406030204" pitchFamily="18" charset="0"/>
                                </a:rPr>
                                <m:t>−1 </m:t>
                              </m:r>
                              <m:r>
                                <a:rPr lang="en-US" altLang="ja-JP" sz="1200" b="0" i="1" smtClean="0">
                                  <a:latin typeface="Cambria Math" panose="02040503050406030204" pitchFamily="18" charset="0"/>
                                </a:rPr>
                                <m:t>(</m:t>
                              </m:r>
                              <m:r>
                                <a:rPr lang="en-US" altLang="ja-JP" sz="1200" b="0" i="1" smtClean="0">
                                  <a:latin typeface="Cambria Math" panose="02040503050406030204" pitchFamily="18" charset="0"/>
                                </a:rPr>
                                <m:t>𝑜𝑢𝑡</m:t>
                              </m:r>
                              <m:r>
                                <a:rPr lang="en-US" altLang="ja-JP" sz="1200" b="0" i="1" smtClean="0">
                                  <a:latin typeface="Cambria Math" panose="02040503050406030204" pitchFamily="18" charset="0"/>
                                </a:rPr>
                                <m:t> </m:t>
                              </m:r>
                              <m:r>
                                <a:rPr lang="en-US" altLang="ja-JP" sz="1200" b="0" i="1" smtClean="0">
                                  <a:latin typeface="Cambria Math" panose="02040503050406030204" pitchFamily="18" charset="0"/>
                                </a:rPr>
                                <m:t>𝑤𝑎𝑙𝑙</m:t>
                              </m:r>
                              <m:r>
                                <a:rPr lang="en-US" altLang="ja-JP" sz="1200" i="1">
                                  <a:latin typeface="Cambria Math" panose="02040503050406030204" pitchFamily="18" charset="0"/>
                                </a:rPr>
                                <m:t>)</m:t>
                              </m:r>
                            </m:e>
                          </m:eqArr>
                        </m:e>
                      </m:d>
                    </m:oMath>
                  </m:oMathPara>
                </a14:m>
                <a:endParaRPr lang="ja-JP" altLang="en-US" sz="1200" dirty="0"/>
              </a:p>
            </p:txBody>
          </p:sp>
        </mc:Choice>
        <mc:Fallback xmlns="">
          <p:sp>
            <p:nvSpPr>
              <p:cNvPr id="45" name="テキスト ボックス 44">
                <a:extLst>
                  <a:ext uri="{FF2B5EF4-FFF2-40B4-BE49-F238E27FC236}">
                    <a16:creationId xmlns:a16="http://schemas.microsoft.com/office/drawing/2014/main" id="{36CD59B2-133A-7F47-9E70-A8678A7B2033}"/>
                  </a:ext>
                </a:extLst>
              </p:cNvPr>
              <p:cNvSpPr txBox="1">
                <a:spLocks noRot="1" noChangeAspect="1" noMove="1" noResize="1" noEditPoints="1" noAdjustHandles="1" noChangeArrowheads="1" noChangeShapeType="1" noTextEdit="1"/>
              </p:cNvSpPr>
              <p:nvPr/>
            </p:nvSpPr>
            <p:spPr>
              <a:xfrm>
                <a:off x="2279772" y="3811854"/>
                <a:ext cx="2249753" cy="411972"/>
              </a:xfrm>
              <a:prstGeom prst="rect">
                <a:avLst/>
              </a:prstGeom>
              <a:blipFill>
                <a:blip r:embed="rId10"/>
                <a:stretch>
                  <a:fillRect t="-224242" b="-312121"/>
                </a:stretch>
              </a:blipFill>
            </p:spPr>
            <p:txBody>
              <a:bodyPr/>
              <a:lstStyle/>
              <a:p>
                <a:r>
                  <a:rPr lang="ja-JP" altLang="en-US">
                    <a:noFill/>
                  </a:rPr>
                  <a:t> </a:t>
                </a:r>
              </a:p>
            </p:txBody>
          </p:sp>
        </mc:Fallback>
      </mc:AlternateContent>
      <p:sp>
        <p:nvSpPr>
          <p:cNvPr id="47" name="テキスト ボックス 46">
            <a:extLst>
              <a:ext uri="{FF2B5EF4-FFF2-40B4-BE49-F238E27FC236}">
                <a16:creationId xmlns:a16="http://schemas.microsoft.com/office/drawing/2014/main" id="{7E8A3ED3-0D99-D445-A8DA-BD159105D48C}"/>
              </a:ext>
            </a:extLst>
          </p:cNvPr>
          <p:cNvSpPr txBox="1"/>
          <p:nvPr/>
        </p:nvSpPr>
        <p:spPr>
          <a:xfrm>
            <a:off x="5863313" y="5989391"/>
            <a:ext cx="3280687" cy="246221"/>
          </a:xfrm>
          <a:prstGeom prst="rect">
            <a:avLst/>
          </a:prstGeom>
          <a:noFill/>
        </p:spPr>
        <p:txBody>
          <a:bodyPr wrap="square" rtlCol="0">
            <a:spAutoFit/>
          </a:bodyPr>
          <a:lstStyle/>
          <a:p>
            <a:r>
              <a:rPr lang="en-US" altLang="ja-JP" sz="1000" dirty="0">
                <a:latin typeface="Arial" panose="020B0604020202020204" pitchFamily="34" charset="0"/>
                <a:ea typeface="源ノ角ゴシック JP Normal" panose="020B0400000000000000" pitchFamily="34" charset="-128"/>
                <a:cs typeface="Arial" panose="020B0604020202020204" pitchFamily="34" charset="0"/>
              </a:rPr>
              <a:t>[5] H. Yao et al., J. Taiwan Inst. Chem. Eng. J. (2018).</a:t>
            </a:r>
          </a:p>
        </p:txBody>
      </p:sp>
      <p:sp>
        <p:nvSpPr>
          <p:cNvPr id="5" name="テキスト ボックス 4">
            <a:extLst>
              <a:ext uri="{FF2B5EF4-FFF2-40B4-BE49-F238E27FC236}">
                <a16:creationId xmlns:a16="http://schemas.microsoft.com/office/drawing/2014/main" id="{58BA9A71-1D0C-6E48-976C-4F42E854E717}"/>
              </a:ext>
            </a:extLst>
          </p:cNvPr>
          <p:cNvSpPr txBox="1"/>
          <p:nvPr/>
        </p:nvSpPr>
        <p:spPr>
          <a:xfrm>
            <a:off x="2266174" y="4225141"/>
            <a:ext cx="339041" cy="461665"/>
          </a:xfrm>
          <a:prstGeom prst="rect">
            <a:avLst/>
          </a:prstGeom>
          <a:noFill/>
        </p:spPr>
        <p:txBody>
          <a:bodyPr wrap="square" rtlCol="0">
            <a:spAutoFit/>
          </a:bodyPr>
          <a:lstStyle/>
          <a:p>
            <a:r>
              <a:rPr kumimoji="1" lang="en-US" altLang="ja-JP" sz="2400" dirty="0">
                <a:latin typeface="Arial" panose="020B0604020202020204" pitchFamily="34" charset="0"/>
                <a:cs typeface="Arial" panose="020B0604020202020204" pitchFamily="34" charset="0"/>
              </a:rPr>
              <a:t>+</a:t>
            </a:r>
            <a:endParaRPr kumimoji="1" lang="ja-JP" altLang="en-US" sz="24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956039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図 51">
            <a:extLst>
              <a:ext uri="{FF2B5EF4-FFF2-40B4-BE49-F238E27FC236}">
                <a16:creationId xmlns:a16="http://schemas.microsoft.com/office/drawing/2014/main" id="{A274C253-548E-354F-ABE9-B302D3C34D0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086084" y="1032760"/>
            <a:ext cx="1435493" cy="953257"/>
          </a:xfrm>
          <a:prstGeom prst="rect">
            <a:avLst/>
          </a:prstGeom>
        </p:spPr>
      </p:pic>
      <p:pic>
        <p:nvPicPr>
          <p:cNvPr id="11" name="Copyright © 2003 HATA TEKKOSHO CO.,LTD. All rights reserved.">
            <a:hlinkClick r:id="" action="ppaction://media"/>
            <a:extLst>
              <a:ext uri="{FF2B5EF4-FFF2-40B4-BE49-F238E27FC236}">
                <a16:creationId xmlns:a16="http://schemas.microsoft.com/office/drawing/2014/main" id="{1FEB20A2-5ECB-9D47-8F1F-90B5D6B0FF06}"/>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6"/>
          <a:srcRect l="3857"/>
          <a:stretch/>
        </p:blipFill>
        <p:spPr>
          <a:xfrm>
            <a:off x="770022" y="2385914"/>
            <a:ext cx="2973158" cy="2312160"/>
          </a:xfrm>
          <a:prstGeom prst="rect">
            <a:avLst/>
          </a:prstGeom>
          <a:ln w="12700">
            <a:solidFill>
              <a:schemeClr val="tx1"/>
            </a:solidFill>
          </a:ln>
        </p:spPr>
      </p:pic>
      <p:sp>
        <p:nvSpPr>
          <p:cNvPr id="4" name="タイトル 3">
            <a:extLst>
              <a:ext uri="{FF2B5EF4-FFF2-40B4-BE49-F238E27FC236}">
                <a16:creationId xmlns:a16="http://schemas.microsoft.com/office/drawing/2014/main" id="{96E0CBAD-0D28-45A3-A005-D15AA4910BFE}"/>
              </a:ext>
            </a:extLst>
          </p:cNvPr>
          <p:cNvSpPr>
            <a:spLocks noGrp="1"/>
          </p:cNvSpPr>
          <p:nvPr>
            <p:ph type="title"/>
          </p:nvPr>
        </p:nvSpPr>
        <p:spPr>
          <a:xfrm>
            <a:off x="0" y="9872"/>
            <a:ext cx="7886700" cy="811289"/>
          </a:xfrm>
        </p:spPr>
        <p:txBody>
          <a:bodyPr>
            <a:normAutofit/>
          </a:bodyPr>
          <a:lstStyle/>
          <a:p>
            <a:r>
              <a:rPr lang="en-US" altLang="ja-JP" dirty="0">
                <a:latin typeface="Arial" panose="020B0604020202020204" pitchFamily="34" charset="0"/>
                <a:cs typeface="Arial" panose="020B0604020202020204" pitchFamily="34" charset="0"/>
              </a:rPr>
              <a:t> </a:t>
            </a:r>
            <a:r>
              <a:rPr lang="ja-JP" altLang="en-US" dirty="0">
                <a:latin typeface="Arial" panose="020B0604020202020204" pitchFamily="34" charset="0"/>
                <a:cs typeface="Arial" panose="020B0604020202020204" pitchFamily="34" charset="0"/>
              </a:rPr>
              <a:t>研究背景</a:t>
            </a:r>
            <a:endParaRPr kumimoji="1" lang="ja-JP" altLang="en-US" dirty="0">
              <a:latin typeface="Arial" panose="020B0604020202020204" pitchFamily="34" charset="0"/>
              <a:cs typeface="Arial" panose="020B0604020202020204" pitchFamily="34" charset="0"/>
            </a:endParaRPr>
          </a:p>
        </p:txBody>
      </p:sp>
      <p:sp>
        <p:nvSpPr>
          <p:cNvPr id="6" name="テキスト ボックス 5">
            <a:extLst>
              <a:ext uri="{FF2B5EF4-FFF2-40B4-BE49-F238E27FC236}">
                <a16:creationId xmlns:a16="http://schemas.microsoft.com/office/drawing/2014/main" id="{9F61158F-00CB-457E-8228-AF09AF1D6263}"/>
              </a:ext>
            </a:extLst>
          </p:cNvPr>
          <p:cNvSpPr txBox="1"/>
          <p:nvPr/>
        </p:nvSpPr>
        <p:spPr>
          <a:xfrm>
            <a:off x="172916" y="1035280"/>
            <a:ext cx="5730414" cy="461665"/>
          </a:xfrm>
          <a:prstGeom prst="rect">
            <a:avLst/>
          </a:prstGeom>
          <a:noFill/>
        </p:spPr>
        <p:txBody>
          <a:bodyPr wrap="square" rtlCol="0">
            <a:spAutoFit/>
          </a:bodyPr>
          <a:lstStyle/>
          <a:p>
            <a:r>
              <a:rPr lang="ja-JP" altLang="en-US" sz="24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・粉末金型充填</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8" name="テキスト ボックス 7">
            <a:extLst>
              <a:ext uri="{FF2B5EF4-FFF2-40B4-BE49-F238E27FC236}">
                <a16:creationId xmlns:a16="http://schemas.microsoft.com/office/drawing/2014/main" id="{EBB9BA03-F82F-4F7D-8A4B-D9019D951B88}"/>
              </a:ext>
            </a:extLst>
          </p:cNvPr>
          <p:cNvSpPr txBox="1"/>
          <p:nvPr/>
        </p:nvSpPr>
        <p:spPr>
          <a:xfrm>
            <a:off x="409812" y="1448987"/>
            <a:ext cx="6628662" cy="523220"/>
          </a:xfrm>
          <a:prstGeom prst="rect">
            <a:avLst/>
          </a:prstGeom>
          <a:noFill/>
        </p:spPr>
        <p:txBody>
          <a:bodyPr wrap="square" rtlCol="0">
            <a:spAutoFit/>
          </a:bodyPr>
          <a:lstStyle/>
          <a:p>
            <a:r>
              <a:rPr lang="ja-JP" altLang="en-US" sz="140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錠剤などの成型プロセスの一部。充填の後に圧縮・排出と続く。</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a:p>
            <a:r>
              <a:rPr lang="ja-JP" altLang="en-US" sz="1400">
                <a:solidFill>
                  <a:srgbClr val="FF0000"/>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充填には時間がかかりプロセス全体のネックになっている</a:t>
            </a:r>
            <a:r>
              <a:rPr lang="ja-JP" altLang="en-US" sz="140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9" name="正方形/長方形 8">
            <a:extLst>
              <a:ext uri="{FF2B5EF4-FFF2-40B4-BE49-F238E27FC236}">
                <a16:creationId xmlns:a16="http://schemas.microsoft.com/office/drawing/2014/main" id="{77C5E7A6-F3E0-4A25-8427-7628122BFC25}"/>
              </a:ext>
            </a:extLst>
          </p:cNvPr>
          <p:cNvSpPr/>
          <p:nvPr/>
        </p:nvSpPr>
        <p:spPr>
          <a:xfrm>
            <a:off x="396312" y="1486903"/>
            <a:ext cx="28800" cy="432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sp>
        <p:nvSpPr>
          <p:cNvPr id="60" name="テキスト ボックス 59">
            <a:extLst>
              <a:ext uri="{FF2B5EF4-FFF2-40B4-BE49-F238E27FC236}">
                <a16:creationId xmlns:a16="http://schemas.microsoft.com/office/drawing/2014/main" id="{8EAFFE6F-35E9-014E-8E40-CE5834C74C7A}"/>
              </a:ext>
            </a:extLst>
          </p:cNvPr>
          <p:cNvSpPr txBox="1"/>
          <p:nvPr/>
        </p:nvSpPr>
        <p:spPr>
          <a:xfrm>
            <a:off x="6697414" y="1797205"/>
            <a:ext cx="1257300" cy="253916"/>
          </a:xfrm>
          <a:prstGeom prst="rect">
            <a:avLst/>
          </a:prstGeom>
          <a:noFill/>
        </p:spPr>
        <p:txBody>
          <a:bodyPr wrap="square" rtlCol="0">
            <a:spAutoFit/>
          </a:bodyPr>
          <a:lstStyle/>
          <a:p>
            <a:pPr algn="ctr"/>
            <a:r>
              <a:rPr lang="en-US" altLang="ja-JP" sz="1050" dirty="0">
                <a:latin typeface="Arial" panose="020B0604020202020204" pitchFamily="34" charset="0"/>
                <a:cs typeface="Arial" panose="020B0604020202020204" pitchFamily="34" charset="0"/>
              </a:rPr>
              <a:t>Tablet</a:t>
            </a:r>
          </a:p>
        </p:txBody>
      </p:sp>
      <p:sp>
        <p:nvSpPr>
          <p:cNvPr id="61" name="テキスト ボックス 60">
            <a:extLst>
              <a:ext uri="{FF2B5EF4-FFF2-40B4-BE49-F238E27FC236}">
                <a16:creationId xmlns:a16="http://schemas.microsoft.com/office/drawing/2014/main" id="{4CB3FBBC-1622-4B4E-B5BD-ABDA3C57AD81}"/>
              </a:ext>
            </a:extLst>
          </p:cNvPr>
          <p:cNvSpPr txBox="1"/>
          <p:nvPr/>
        </p:nvSpPr>
        <p:spPr>
          <a:xfrm>
            <a:off x="494989" y="5395683"/>
            <a:ext cx="3356405" cy="600164"/>
          </a:xfrm>
          <a:prstGeom prst="rect">
            <a:avLst/>
          </a:prstGeom>
          <a:noFill/>
        </p:spPr>
        <p:txBody>
          <a:bodyPr wrap="square" rtlCol="0">
            <a:spAutoFit/>
          </a:bodyPr>
          <a:lstStyle/>
          <a:p>
            <a:pPr algn="ctr"/>
            <a:r>
              <a:rPr lang="en-US" altLang="ja-JP" sz="1100" dirty="0">
                <a:latin typeface="Arial" panose="020B0604020202020204" pitchFamily="34" charset="0"/>
                <a:cs typeface="Arial" panose="020B0604020202020204" pitchFamily="34" charset="0"/>
              </a:rPr>
              <a:t>Rotary Tablet Press Machine</a:t>
            </a:r>
          </a:p>
          <a:p>
            <a:pPr algn="ctr"/>
            <a:r>
              <a:rPr lang="en-US" altLang="ja-JP" sz="1100" dirty="0">
                <a:latin typeface="Arial" panose="020B0604020202020204" pitchFamily="34" charset="0"/>
                <a:cs typeface="Arial" panose="020B0604020202020204" pitchFamily="34" charset="0"/>
              </a:rPr>
              <a:t>(Copyright © 2003 HATA TEKKOSHO CO.,LTD. All rights reserved.)</a:t>
            </a:r>
            <a:endParaRPr lang="ja-JP" altLang="en-US" sz="1100" dirty="0">
              <a:latin typeface="Arial" panose="020B0604020202020204" pitchFamily="34" charset="0"/>
              <a:cs typeface="Arial" panose="020B0604020202020204" pitchFamily="34" charset="0"/>
            </a:endParaRPr>
          </a:p>
        </p:txBody>
      </p:sp>
      <p:sp>
        <p:nvSpPr>
          <p:cNvPr id="38" name="テキスト ボックス 37">
            <a:extLst>
              <a:ext uri="{FF2B5EF4-FFF2-40B4-BE49-F238E27FC236}">
                <a16:creationId xmlns:a16="http://schemas.microsoft.com/office/drawing/2014/main" id="{9F61158F-00CB-457E-8228-AF09AF1D6263}"/>
              </a:ext>
            </a:extLst>
          </p:cNvPr>
          <p:cNvSpPr txBox="1"/>
          <p:nvPr/>
        </p:nvSpPr>
        <p:spPr>
          <a:xfrm>
            <a:off x="4611188" y="4951298"/>
            <a:ext cx="1846148" cy="461665"/>
          </a:xfrm>
          <a:prstGeom prst="rect">
            <a:avLst/>
          </a:prstGeom>
          <a:noFill/>
        </p:spPr>
        <p:txBody>
          <a:bodyPr wrap="square" rtlCol="0">
            <a:spAutoFit/>
          </a:bodyPr>
          <a:lstStyle/>
          <a:p>
            <a:r>
              <a:rPr lang="ja-JP" altLang="en-US" sz="24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・吸引効果</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39" name="テキスト ボックス 38">
            <a:extLst>
              <a:ext uri="{FF2B5EF4-FFF2-40B4-BE49-F238E27FC236}">
                <a16:creationId xmlns:a16="http://schemas.microsoft.com/office/drawing/2014/main" id="{EBB9BA03-F82F-4F7D-8A4B-D9019D951B88}"/>
              </a:ext>
            </a:extLst>
          </p:cNvPr>
          <p:cNvSpPr txBox="1"/>
          <p:nvPr/>
        </p:nvSpPr>
        <p:spPr>
          <a:xfrm>
            <a:off x="4343400" y="5466065"/>
            <a:ext cx="4650579" cy="523220"/>
          </a:xfrm>
          <a:prstGeom prst="rect">
            <a:avLst/>
          </a:prstGeom>
          <a:noFill/>
        </p:spPr>
        <p:txBody>
          <a:bodyPr wrap="square" rtlCol="0">
            <a:spAutoFit/>
          </a:bodyPr>
          <a:lstStyle/>
          <a:p>
            <a:pPr algn="just"/>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粉末の下に設置した杵を降下させることにより粉末が金型内に引き込まれる効果。充填完了時間が短縮される。</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40" name="正方形/長方形 39">
            <a:extLst>
              <a:ext uri="{FF2B5EF4-FFF2-40B4-BE49-F238E27FC236}">
                <a16:creationId xmlns:a16="http://schemas.microsoft.com/office/drawing/2014/main" id="{77C5E7A6-F3E0-4A25-8427-7628122BFC25}"/>
              </a:ext>
            </a:extLst>
          </p:cNvPr>
          <p:cNvSpPr/>
          <p:nvPr/>
        </p:nvSpPr>
        <p:spPr>
          <a:xfrm>
            <a:off x="4343400" y="5466065"/>
            <a:ext cx="28800" cy="432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ja-JP" altLang="en-US" sz="1350" dirty="0"/>
          </a:p>
        </p:txBody>
      </p:sp>
      <p:pic>
        <p:nvPicPr>
          <p:cNvPr id="7" name="図 6"/>
          <p:cNvPicPr>
            <a:picLocks noChangeAspect="1"/>
          </p:cNvPicPr>
          <p:nvPr/>
        </p:nvPicPr>
        <p:blipFill rotWithShape="1">
          <a:blip r:embed="rId7">
            <a:extLst>
              <a:ext uri="{28A0092B-C50C-407E-A947-70E740481C1C}">
                <a14:useLocalDpi xmlns:a14="http://schemas.microsoft.com/office/drawing/2010/main" val="0"/>
              </a:ext>
            </a:extLst>
          </a:blip>
          <a:srcRect t="2944" b="17834"/>
          <a:stretch/>
        </p:blipFill>
        <p:spPr>
          <a:xfrm>
            <a:off x="6269031" y="2368293"/>
            <a:ext cx="2724948" cy="2158717"/>
          </a:xfrm>
          <a:prstGeom prst="rect">
            <a:avLst/>
          </a:prstGeom>
        </p:spPr>
      </p:pic>
      <p:sp>
        <p:nvSpPr>
          <p:cNvPr id="19" name="正方形/長方形 18">
            <a:extLst>
              <a:ext uri="{FF2B5EF4-FFF2-40B4-BE49-F238E27FC236}">
                <a16:creationId xmlns:a16="http://schemas.microsoft.com/office/drawing/2014/main" id="{B7D6DF66-4993-9844-84EC-027CACEED1D6}"/>
              </a:ext>
            </a:extLst>
          </p:cNvPr>
          <p:cNvSpPr/>
          <p:nvPr/>
        </p:nvSpPr>
        <p:spPr>
          <a:xfrm>
            <a:off x="1173228" y="3294443"/>
            <a:ext cx="678011" cy="56058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0" name="直線コネクタ 19">
            <a:extLst>
              <a:ext uri="{FF2B5EF4-FFF2-40B4-BE49-F238E27FC236}">
                <a16:creationId xmlns:a16="http://schemas.microsoft.com/office/drawing/2014/main" id="{3B43C55B-75F1-0E40-B895-5776709CB504}"/>
              </a:ext>
            </a:extLst>
          </p:cNvPr>
          <p:cNvCxnSpPr>
            <a:cxnSpLocks/>
          </p:cNvCxnSpPr>
          <p:nvPr/>
        </p:nvCxnSpPr>
        <p:spPr>
          <a:xfrm flipV="1">
            <a:off x="1877668" y="2450324"/>
            <a:ext cx="2598826" cy="86053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右矢印 14">
            <a:extLst>
              <a:ext uri="{FF2B5EF4-FFF2-40B4-BE49-F238E27FC236}">
                <a16:creationId xmlns:a16="http://schemas.microsoft.com/office/drawing/2014/main" id="{AEC036EA-A4D0-B94B-9684-81EE3DFCCC50}"/>
              </a:ext>
            </a:extLst>
          </p:cNvPr>
          <p:cNvSpPr/>
          <p:nvPr/>
        </p:nvSpPr>
        <p:spPr>
          <a:xfrm>
            <a:off x="494989" y="4374273"/>
            <a:ext cx="3889444" cy="1123341"/>
          </a:xfrm>
          <a:prstGeom prst="rightArrow">
            <a:avLst/>
          </a:prstGeom>
          <a:noFill/>
          <a:ln w="38100">
            <a:solidFill>
              <a:srgbClr val="3F97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テキスト ボックス 15">
            <a:extLst>
              <a:ext uri="{FF2B5EF4-FFF2-40B4-BE49-F238E27FC236}">
                <a16:creationId xmlns:a16="http://schemas.microsoft.com/office/drawing/2014/main" id="{FE329C00-6A94-D141-8856-CA9471764AAF}"/>
              </a:ext>
            </a:extLst>
          </p:cNvPr>
          <p:cNvSpPr txBox="1"/>
          <p:nvPr/>
        </p:nvSpPr>
        <p:spPr>
          <a:xfrm>
            <a:off x="983958" y="4761134"/>
            <a:ext cx="707741" cy="369332"/>
          </a:xfrm>
          <a:prstGeom prst="rect">
            <a:avLst/>
          </a:prstGeom>
          <a:solidFill>
            <a:srgbClr val="FF0000"/>
          </a:solidFill>
          <a:ln>
            <a:solidFill>
              <a:srgbClr val="FF0000"/>
            </a:solidFill>
          </a:ln>
        </p:spPr>
        <p:txBody>
          <a:bodyPr wrap="square" rtlCol="0">
            <a:spAutoFit/>
          </a:bodyPr>
          <a:lstStyle/>
          <a:p>
            <a:pPr algn="ctr"/>
            <a:r>
              <a:rPr kumimoji="1" lang="ja-JP" altLang="en-US">
                <a:ln w="0"/>
                <a:solidFill>
                  <a:schemeClr val="bg1"/>
                </a:solidFill>
                <a:effectLst>
                  <a:outerShdw blurRad="38100" dist="19050" dir="2700000" algn="tl" rotWithShape="0">
                    <a:schemeClr val="dk1">
                      <a:alpha val="40000"/>
                    </a:schemeClr>
                  </a:outerShdw>
                </a:effectLst>
              </a:rPr>
              <a:t>充填</a:t>
            </a:r>
          </a:p>
        </p:txBody>
      </p:sp>
      <p:sp>
        <p:nvSpPr>
          <p:cNvPr id="28" name="テキスト ボックス 27">
            <a:extLst>
              <a:ext uri="{FF2B5EF4-FFF2-40B4-BE49-F238E27FC236}">
                <a16:creationId xmlns:a16="http://schemas.microsoft.com/office/drawing/2014/main" id="{21447C90-D4F2-604D-8D9E-B1282511F43B}"/>
              </a:ext>
            </a:extLst>
          </p:cNvPr>
          <p:cNvSpPr txBox="1"/>
          <p:nvPr/>
        </p:nvSpPr>
        <p:spPr>
          <a:xfrm>
            <a:off x="1878002" y="4747023"/>
            <a:ext cx="707741" cy="369332"/>
          </a:xfrm>
          <a:prstGeom prst="rect">
            <a:avLst/>
          </a:prstGeom>
          <a:solidFill>
            <a:srgbClr val="3F97A4"/>
          </a:solidFill>
          <a:ln>
            <a:solidFill>
              <a:srgbClr val="3F97A4"/>
            </a:solidFill>
          </a:ln>
        </p:spPr>
        <p:txBody>
          <a:bodyPr wrap="square" rtlCol="0">
            <a:spAutoFit/>
          </a:bodyPr>
          <a:lstStyle/>
          <a:p>
            <a:pPr algn="ctr"/>
            <a:r>
              <a:rPr lang="ja-JP" altLang="en-US">
                <a:ln w="0"/>
                <a:solidFill>
                  <a:schemeClr val="bg1"/>
                </a:solidFill>
                <a:effectLst>
                  <a:outerShdw blurRad="38100" dist="19050" dir="2700000" algn="tl" rotWithShape="0">
                    <a:schemeClr val="dk1">
                      <a:alpha val="40000"/>
                    </a:schemeClr>
                  </a:outerShdw>
                </a:effectLst>
              </a:rPr>
              <a:t>圧縮</a:t>
            </a:r>
            <a:endParaRPr kumimoji="1" lang="ja-JP" altLang="en-US">
              <a:ln w="0"/>
              <a:solidFill>
                <a:schemeClr val="bg1"/>
              </a:solidFill>
              <a:effectLst>
                <a:outerShdw blurRad="38100" dist="19050" dir="2700000" algn="tl" rotWithShape="0">
                  <a:schemeClr val="dk1">
                    <a:alpha val="40000"/>
                  </a:schemeClr>
                </a:outerShdw>
              </a:effectLst>
            </a:endParaRPr>
          </a:p>
        </p:txBody>
      </p:sp>
      <p:sp>
        <p:nvSpPr>
          <p:cNvPr id="29" name="テキスト ボックス 28">
            <a:extLst>
              <a:ext uri="{FF2B5EF4-FFF2-40B4-BE49-F238E27FC236}">
                <a16:creationId xmlns:a16="http://schemas.microsoft.com/office/drawing/2014/main" id="{CDE85E66-F478-C148-B7ED-BD6264C369D7}"/>
              </a:ext>
            </a:extLst>
          </p:cNvPr>
          <p:cNvSpPr txBox="1"/>
          <p:nvPr/>
        </p:nvSpPr>
        <p:spPr>
          <a:xfrm>
            <a:off x="2812498" y="4743062"/>
            <a:ext cx="707741" cy="369332"/>
          </a:xfrm>
          <a:prstGeom prst="rect">
            <a:avLst/>
          </a:prstGeom>
          <a:solidFill>
            <a:srgbClr val="3F97A4"/>
          </a:solidFill>
          <a:ln>
            <a:solidFill>
              <a:srgbClr val="3F97A4"/>
            </a:solidFill>
          </a:ln>
        </p:spPr>
        <p:txBody>
          <a:bodyPr wrap="square" rtlCol="0">
            <a:spAutoFit/>
          </a:bodyPr>
          <a:lstStyle/>
          <a:p>
            <a:pPr algn="ctr"/>
            <a:r>
              <a:rPr kumimoji="1" lang="ja-JP" altLang="en-US">
                <a:ln w="0"/>
                <a:solidFill>
                  <a:schemeClr val="bg1"/>
                </a:solidFill>
                <a:effectLst>
                  <a:outerShdw blurRad="38100" dist="19050" dir="2700000" algn="tl" rotWithShape="0">
                    <a:schemeClr val="dk1">
                      <a:alpha val="40000"/>
                    </a:schemeClr>
                  </a:outerShdw>
                </a:effectLst>
              </a:rPr>
              <a:t>排出</a:t>
            </a:r>
          </a:p>
        </p:txBody>
      </p:sp>
      <p:cxnSp>
        <p:nvCxnSpPr>
          <p:cNvPr id="24" name="直線コネクタ 23">
            <a:extLst>
              <a:ext uri="{FF2B5EF4-FFF2-40B4-BE49-F238E27FC236}">
                <a16:creationId xmlns:a16="http://schemas.microsoft.com/office/drawing/2014/main" id="{B803D0F6-838D-8A4A-8443-77D09C6BE608}"/>
              </a:ext>
            </a:extLst>
          </p:cNvPr>
          <p:cNvCxnSpPr>
            <a:cxnSpLocks/>
          </p:cNvCxnSpPr>
          <p:nvPr/>
        </p:nvCxnSpPr>
        <p:spPr>
          <a:xfrm>
            <a:off x="1925956" y="3805865"/>
            <a:ext cx="2621105" cy="71571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テキスト ボックス 29">
            <a:extLst>
              <a:ext uri="{FF2B5EF4-FFF2-40B4-BE49-F238E27FC236}">
                <a16:creationId xmlns:a16="http://schemas.microsoft.com/office/drawing/2014/main" id="{EF8CD783-8F2C-C845-ADCA-2A58D58406C1}"/>
              </a:ext>
            </a:extLst>
          </p:cNvPr>
          <p:cNvSpPr txBox="1"/>
          <p:nvPr/>
        </p:nvSpPr>
        <p:spPr>
          <a:xfrm>
            <a:off x="4499434" y="2679098"/>
            <a:ext cx="1756610" cy="1200329"/>
          </a:xfrm>
          <a:prstGeom prst="rect">
            <a:avLst/>
          </a:prstGeom>
          <a:noFill/>
          <a:ln>
            <a:solidFill>
              <a:srgbClr val="FF0000"/>
            </a:solidFill>
          </a:ln>
        </p:spPr>
        <p:txBody>
          <a:bodyPr wrap="square" rtlCol="0">
            <a:spAutoFit/>
          </a:bodyPr>
          <a:lstStyle/>
          <a:p>
            <a:r>
              <a:rPr kumimoji="1" lang="en-US" altLang="ja-JP" dirty="0"/>
              <a:t>Gravity </a:t>
            </a:r>
            <a:r>
              <a:rPr kumimoji="1" lang="ja-JP" altLang="en-US"/>
              <a:t>と</a:t>
            </a:r>
            <a:r>
              <a:rPr kumimoji="1" lang="en-US" altLang="ja-JP" dirty="0"/>
              <a:t> Suction</a:t>
            </a:r>
            <a:r>
              <a:rPr kumimoji="1" lang="ja-JP" altLang="en-US"/>
              <a:t>の図をひとつずつにする？</a:t>
            </a:r>
          </a:p>
        </p:txBody>
      </p:sp>
    </p:spTree>
    <p:extLst>
      <p:ext uri="{BB962C8B-B14F-4D97-AF65-F5344CB8AC3E}">
        <p14:creationId xmlns:p14="http://schemas.microsoft.com/office/powerpoint/2010/main" val="3090454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167"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11"/>
                </p:tgtEl>
              </p:cMediaNode>
            </p:video>
            <p:seq concurrent="1" nextAc="seek">
              <p:cTn id="8" restart="whenNotActive" fill="hold" evtFilter="cancelBubble" nodeType="interactiveSeq">
                <p:stCondLst>
                  <p:cond evt="onClick" delay="0">
                    <p:tgtEl>
                      <p:spTgt spid="11"/>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1"/>
                                        </p:tgtEl>
                                      </p:cBhvr>
                                    </p:cmd>
                                  </p:childTnLst>
                                </p:cTn>
                              </p:par>
                            </p:childTnLst>
                          </p:cTn>
                        </p:par>
                      </p:childTnLst>
                    </p:cTn>
                  </p:par>
                </p:childTnLst>
              </p:cTn>
              <p:nextCondLst>
                <p:cond evt="onClick" delay="0">
                  <p:tgtEl>
                    <p:spTgt spid="11"/>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96E0CBAD-0D28-45A3-A005-D15AA4910BFE}"/>
              </a:ext>
            </a:extLst>
          </p:cNvPr>
          <p:cNvSpPr>
            <a:spLocks noGrp="1"/>
          </p:cNvSpPr>
          <p:nvPr>
            <p:ph type="title"/>
          </p:nvPr>
        </p:nvSpPr>
        <p:spPr/>
        <p:txBody>
          <a:bodyPr>
            <a:normAutofit/>
          </a:bodyPr>
          <a:lstStyle/>
          <a:p>
            <a:r>
              <a:rPr lang="en-US" altLang="ja-JP" dirty="0"/>
              <a:t> </a:t>
            </a:r>
            <a:r>
              <a:rPr lang="ja-JP" altLang="en-US" dirty="0"/>
              <a:t>先行研究・本研究の目的</a:t>
            </a:r>
            <a:endParaRPr kumimoji="1" lang="ja-JP" altLang="en-US" dirty="0"/>
          </a:p>
        </p:txBody>
      </p:sp>
      <p:sp>
        <p:nvSpPr>
          <p:cNvPr id="8" name="テキスト ボックス 7">
            <a:extLst>
              <a:ext uri="{FF2B5EF4-FFF2-40B4-BE49-F238E27FC236}">
                <a16:creationId xmlns:a16="http://schemas.microsoft.com/office/drawing/2014/main" id="{EBB9BA03-F82F-4F7D-8A4B-D9019D951B88}"/>
              </a:ext>
            </a:extLst>
          </p:cNvPr>
          <p:cNvSpPr txBox="1"/>
          <p:nvPr/>
        </p:nvSpPr>
        <p:spPr>
          <a:xfrm>
            <a:off x="451839" y="1496635"/>
            <a:ext cx="6168486" cy="523220"/>
          </a:xfrm>
          <a:prstGeom prst="rect">
            <a:avLst/>
          </a:prstGeom>
          <a:noFill/>
        </p:spPr>
        <p:txBody>
          <a:bodyPr wrap="square" rtlCol="0">
            <a:spAutoFit/>
          </a:bodyPr>
          <a:lstStyle/>
          <a:p>
            <a:pPr algn="just"/>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実験において、下杵の降下による吸引効果が充填完了時間を短縮できることが確認された。下杵降下の速度の影響は不明。 </a:t>
            </a:r>
            <a:r>
              <a:rPr lang="en-US" altLang="ja-JP" sz="1400" baseline="30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[1]</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12" name="テキスト ボックス 11">
            <a:extLst>
              <a:ext uri="{FF2B5EF4-FFF2-40B4-BE49-F238E27FC236}">
                <a16:creationId xmlns:a16="http://schemas.microsoft.com/office/drawing/2014/main" id="{2DFC3633-BC81-47E0-B028-6FEFC1104494}"/>
              </a:ext>
            </a:extLst>
          </p:cNvPr>
          <p:cNvSpPr txBox="1"/>
          <p:nvPr/>
        </p:nvSpPr>
        <p:spPr>
          <a:xfrm>
            <a:off x="436117" y="2605973"/>
            <a:ext cx="6183759" cy="738664"/>
          </a:xfrm>
          <a:prstGeom prst="rect">
            <a:avLst/>
          </a:prstGeom>
          <a:noFill/>
        </p:spPr>
        <p:txBody>
          <a:bodyPr wrap="square" rtlCol="0">
            <a:spAutoFit/>
          </a:bodyPr>
          <a:lstStyle/>
          <a:p>
            <a:pPr algn="just"/>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下杵の降下速度と充填完了時間の関係が明らかにすることが生産プロセスの効率化につながる。</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a:p>
            <a:pPr algn="just"/>
            <a:r>
              <a:rPr lang="ja-JP" altLang="en-US" sz="140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数値シミュレーションなら詳細な分析が可能。</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13" name="正方形/長方形 12">
            <a:extLst>
              <a:ext uri="{FF2B5EF4-FFF2-40B4-BE49-F238E27FC236}">
                <a16:creationId xmlns:a16="http://schemas.microsoft.com/office/drawing/2014/main" id="{974C79EA-8A63-4D4B-8A89-C03D922E2A75}"/>
              </a:ext>
            </a:extLst>
          </p:cNvPr>
          <p:cNvSpPr/>
          <p:nvPr/>
        </p:nvSpPr>
        <p:spPr>
          <a:xfrm>
            <a:off x="411320" y="2651583"/>
            <a:ext cx="36000" cy="648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latin typeface="Arial" panose="020B0604020202020204" pitchFamily="34" charset="0"/>
              <a:cs typeface="Arial" panose="020B0604020202020204" pitchFamily="34" charset="0"/>
            </a:endParaRPr>
          </a:p>
        </p:txBody>
      </p:sp>
      <p:sp>
        <p:nvSpPr>
          <p:cNvPr id="14" name="テキスト ボックス 13">
            <a:extLst>
              <a:ext uri="{FF2B5EF4-FFF2-40B4-BE49-F238E27FC236}">
                <a16:creationId xmlns:a16="http://schemas.microsoft.com/office/drawing/2014/main" id="{D8C0B001-A0D6-A14F-A918-6EE4BF3F64D0}"/>
              </a:ext>
            </a:extLst>
          </p:cNvPr>
          <p:cNvSpPr txBox="1"/>
          <p:nvPr/>
        </p:nvSpPr>
        <p:spPr>
          <a:xfrm>
            <a:off x="146149" y="1041955"/>
            <a:ext cx="6473727" cy="461665"/>
          </a:xfrm>
          <a:prstGeom prst="rect">
            <a:avLst/>
          </a:prstGeom>
          <a:noFill/>
        </p:spPr>
        <p:txBody>
          <a:bodyPr wrap="square" rtlCol="0">
            <a:spAutoFit/>
          </a:bodyPr>
          <a:lstStyle/>
          <a:p>
            <a:r>
              <a:rPr lang="ja-JP" altLang="en-US" sz="2400" dirty="0">
                <a:solidFill>
                  <a:srgbClr val="3F97A4"/>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rPr>
              <a:t>✔</a:t>
            </a:r>
            <a:r>
              <a:rPr lang="ja-JP" altLang="en-US"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吸引効果で充填完了時間が短く</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15" name="テキスト ボックス 14">
            <a:extLst>
              <a:ext uri="{FF2B5EF4-FFF2-40B4-BE49-F238E27FC236}">
                <a16:creationId xmlns:a16="http://schemas.microsoft.com/office/drawing/2014/main" id="{7698C3BB-716A-AE45-89BB-89A7A0FA5B91}"/>
              </a:ext>
            </a:extLst>
          </p:cNvPr>
          <p:cNvSpPr txBox="1"/>
          <p:nvPr/>
        </p:nvSpPr>
        <p:spPr>
          <a:xfrm>
            <a:off x="146149" y="2159578"/>
            <a:ext cx="6473727" cy="461665"/>
          </a:xfrm>
          <a:prstGeom prst="rect">
            <a:avLst/>
          </a:prstGeom>
          <a:noFill/>
        </p:spPr>
        <p:txBody>
          <a:bodyPr wrap="square" rtlCol="0">
            <a:spAutoFit/>
          </a:bodyPr>
          <a:lstStyle/>
          <a:p>
            <a:r>
              <a:rPr lang="ja-JP" altLang="en-US" sz="2400" dirty="0">
                <a:solidFill>
                  <a:srgbClr val="FF0000"/>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rPr>
              <a:t>✗</a:t>
            </a:r>
            <a:r>
              <a:rPr lang="en-US" altLang="ja-JP" sz="2400" dirty="0">
                <a:solidFill>
                  <a:srgbClr val="FF0000"/>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r>
              <a:rPr lang="ja-JP" altLang="en-US"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下杵の降下速度と充填完了時間の関係性</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17" name="正方形/長方形 16">
            <a:extLst>
              <a:ext uri="{FF2B5EF4-FFF2-40B4-BE49-F238E27FC236}">
                <a16:creationId xmlns:a16="http://schemas.microsoft.com/office/drawing/2014/main" id="{CC61F4E1-A6D5-4701-A2D3-D5BD879DDD91}"/>
              </a:ext>
            </a:extLst>
          </p:cNvPr>
          <p:cNvSpPr/>
          <p:nvPr/>
        </p:nvSpPr>
        <p:spPr>
          <a:xfrm>
            <a:off x="439616" y="5966465"/>
            <a:ext cx="2784737" cy="246221"/>
          </a:xfrm>
          <a:prstGeom prst="rect">
            <a:avLst/>
          </a:prstGeom>
        </p:spPr>
        <p:txBody>
          <a:bodyPr wrap="none">
            <a:spAutoFit/>
          </a:bodyPr>
          <a:lstStyle/>
          <a:p>
            <a:r>
              <a:rPr lang="en-US" altLang="ja-JP" sz="1000" dirty="0">
                <a:latin typeface="Arial" panose="020B0604020202020204" pitchFamily="34" charset="0"/>
                <a:cs typeface="Arial" panose="020B0604020202020204" pitchFamily="34" charset="0"/>
              </a:rPr>
              <a:t>[1] S. Jackson, I.C. Sinka, A.C.F. Cocks, 2006</a:t>
            </a:r>
          </a:p>
        </p:txBody>
      </p:sp>
      <p:sp>
        <p:nvSpPr>
          <p:cNvPr id="20" name="テキスト ボックス 19">
            <a:extLst>
              <a:ext uri="{FF2B5EF4-FFF2-40B4-BE49-F238E27FC236}">
                <a16:creationId xmlns:a16="http://schemas.microsoft.com/office/drawing/2014/main" id="{219E252F-03A8-42CE-878E-AC551457500E}"/>
              </a:ext>
            </a:extLst>
          </p:cNvPr>
          <p:cNvSpPr txBox="1"/>
          <p:nvPr/>
        </p:nvSpPr>
        <p:spPr>
          <a:xfrm>
            <a:off x="681746" y="4415054"/>
            <a:ext cx="7543184" cy="1077218"/>
          </a:xfrm>
          <a:prstGeom prst="rect">
            <a:avLst/>
          </a:prstGeom>
          <a:noFill/>
        </p:spPr>
        <p:txBody>
          <a:bodyPr wrap="square" rtlCol="0">
            <a:spAutoFit/>
          </a:bodyPr>
          <a:lstStyle/>
          <a:p>
            <a:r>
              <a:rPr lang="ja-JP" altLang="en-US" sz="3200" b="1"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下杵の降下速度が充填完了時間に及ぼす影響を明らかする</a:t>
            </a:r>
            <a:endParaRPr lang="en-US" altLang="ja-JP" sz="3200" b="1"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16" name="正方形/長方形 15">
            <a:extLst>
              <a:ext uri="{FF2B5EF4-FFF2-40B4-BE49-F238E27FC236}">
                <a16:creationId xmlns:a16="http://schemas.microsoft.com/office/drawing/2014/main" id="{51E3F494-DFEB-4B7B-BF5D-6DC364459FDF}"/>
              </a:ext>
            </a:extLst>
          </p:cNvPr>
          <p:cNvSpPr/>
          <p:nvPr/>
        </p:nvSpPr>
        <p:spPr>
          <a:xfrm>
            <a:off x="410869" y="1533365"/>
            <a:ext cx="36000" cy="432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latin typeface="Arial" panose="020B0604020202020204" pitchFamily="34" charset="0"/>
              <a:cs typeface="Arial" panose="020B0604020202020204" pitchFamily="34" charset="0"/>
            </a:endParaRPr>
          </a:p>
        </p:txBody>
      </p:sp>
      <p:sp>
        <p:nvSpPr>
          <p:cNvPr id="29" name="テキスト ボックス 28">
            <a:extLst>
              <a:ext uri="{FF2B5EF4-FFF2-40B4-BE49-F238E27FC236}">
                <a16:creationId xmlns:a16="http://schemas.microsoft.com/office/drawing/2014/main" id="{7698C3BB-716A-AE45-89BB-89A7A0FA5B91}"/>
              </a:ext>
            </a:extLst>
          </p:cNvPr>
          <p:cNvSpPr txBox="1"/>
          <p:nvPr/>
        </p:nvSpPr>
        <p:spPr>
          <a:xfrm>
            <a:off x="146149" y="3818829"/>
            <a:ext cx="7482385" cy="461665"/>
          </a:xfrm>
          <a:prstGeom prst="rect">
            <a:avLst/>
          </a:prstGeom>
          <a:noFill/>
        </p:spPr>
        <p:txBody>
          <a:bodyPr wrap="square" rtlCol="0">
            <a:spAutoFit/>
          </a:bodyPr>
          <a:lstStyle/>
          <a:p>
            <a:r>
              <a:rPr lang="ja-JP" altLang="en-US" sz="2400" dirty="0">
                <a:solidFill>
                  <a:srgbClr val="32AE33"/>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rPr>
              <a:t>✎</a:t>
            </a:r>
            <a:r>
              <a:rPr lang="ja-JP" altLang="en-US"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本研究の目的</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pic>
        <p:nvPicPr>
          <p:cNvPr id="3" name="punchFall">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l="15112" r="16918"/>
          <a:stretch/>
        </p:blipFill>
        <p:spPr>
          <a:xfrm>
            <a:off x="6867664" y="989040"/>
            <a:ext cx="2026227" cy="2981081"/>
          </a:xfrm>
          <a:prstGeom prst="rect">
            <a:avLst/>
          </a:prstGeom>
        </p:spPr>
      </p:pic>
    </p:spTree>
    <p:extLst>
      <p:ext uri="{BB962C8B-B14F-4D97-AF65-F5344CB8AC3E}">
        <p14:creationId xmlns:p14="http://schemas.microsoft.com/office/powerpoint/2010/main" val="3817120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55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96E0CBAD-0D28-45A3-A005-D15AA4910BFE}"/>
              </a:ext>
            </a:extLst>
          </p:cNvPr>
          <p:cNvSpPr>
            <a:spLocks noGrp="1"/>
          </p:cNvSpPr>
          <p:nvPr>
            <p:ph type="title"/>
          </p:nvPr>
        </p:nvSpPr>
        <p:spPr>
          <a:xfrm>
            <a:off x="0" y="3773"/>
            <a:ext cx="9144000" cy="811289"/>
          </a:xfrm>
        </p:spPr>
        <p:txBody>
          <a:bodyPr>
            <a:normAutofit/>
          </a:bodyPr>
          <a:lstStyle/>
          <a:p>
            <a:r>
              <a:rPr kumimoji="1" lang="en-US" altLang="ja-JP" dirty="0"/>
              <a:t> </a:t>
            </a:r>
            <a:r>
              <a:rPr kumimoji="1" lang="ja-JP" altLang="en-US" dirty="0"/>
              <a:t>解析手法</a:t>
            </a:r>
          </a:p>
        </p:txBody>
      </p:sp>
      <p:sp>
        <p:nvSpPr>
          <p:cNvPr id="6" name="テキスト ボックス 5">
            <a:extLst>
              <a:ext uri="{FF2B5EF4-FFF2-40B4-BE49-F238E27FC236}">
                <a16:creationId xmlns:a16="http://schemas.microsoft.com/office/drawing/2014/main" id="{9F61158F-00CB-457E-8228-AF09AF1D6263}"/>
              </a:ext>
            </a:extLst>
          </p:cNvPr>
          <p:cNvSpPr txBox="1"/>
          <p:nvPr/>
        </p:nvSpPr>
        <p:spPr>
          <a:xfrm>
            <a:off x="236471" y="1031571"/>
            <a:ext cx="6102678" cy="461665"/>
          </a:xfrm>
          <a:prstGeom prst="rect">
            <a:avLst/>
          </a:prstGeom>
          <a:noFill/>
        </p:spPr>
        <p:txBody>
          <a:bodyPr wrap="square" rtlCol="0">
            <a:spAutoFit/>
          </a:bodyPr>
          <a:lstStyle/>
          <a:p>
            <a:r>
              <a:rPr lang="ja-JP" altLang="en-US" sz="2400" dirty="0">
                <a:solidFill>
                  <a:srgbClr val="FF0000"/>
                </a:solidFill>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4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 移動する壁面の扱いが難しい</a:t>
            </a:r>
            <a:endParaRPr lang="en-US" altLang="ja-JP" sz="24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 name="テキスト ボックス 7">
            <a:extLst>
              <a:ext uri="{FF2B5EF4-FFF2-40B4-BE49-F238E27FC236}">
                <a16:creationId xmlns:a16="http://schemas.microsoft.com/office/drawing/2014/main" id="{EBB9BA03-F82F-4F7D-8A4B-D9019D951B88}"/>
              </a:ext>
            </a:extLst>
          </p:cNvPr>
          <p:cNvSpPr txBox="1"/>
          <p:nvPr/>
        </p:nvSpPr>
        <p:spPr>
          <a:xfrm>
            <a:off x="486603" y="1509865"/>
            <a:ext cx="5612861" cy="507831"/>
          </a:xfrm>
          <a:prstGeom prst="rect">
            <a:avLst/>
          </a:prstGeom>
          <a:noFill/>
        </p:spPr>
        <p:txBody>
          <a:bodyPr wrap="square" rtlCol="0">
            <a:spAutoFit/>
          </a:bodyPr>
          <a:lstStyle/>
          <a:p>
            <a:r>
              <a:rPr lang="ja-JP" altLang="en-US" sz="135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数値シミュレーションにおいて、移動する壁面の境界条件は複雑になりやすく、扱いが難しい。</a:t>
            </a:r>
            <a:endParaRPr lang="en-US" altLang="ja-JP" sz="135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9" name="正方形/長方形 8">
            <a:extLst>
              <a:ext uri="{FF2B5EF4-FFF2-40B4-BE49-F238E27FC236}">
                <a16:creationId xmlns:a16="http://schemas.microsoft.com/office/drawing/2014/main" id="{77C5E7A6-F3E0-4A25-8427-7628122BFC25}"/>
              </a:ext>
            </a:extLst>
          </p:cNvPr>
          <p:cNvSpPr/>
          <p:nvPr/>
        </p:nvSpPr>
        <p:spPr>
          <a:xfrm>
            <a:off x="406835" y="1545756"/>
            <a:ext cx="27000" cy="432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38" name="テキスト ボックス 37">
            <a:extLst>
              <a:ext uri="{FF2B5EF4-FFF2-40B4-BE49-F238E27FC236}">
                <a16:creationId xmlns:a16="http://schemas.microsoft.com/office/drawing/2014/main" id="{A8B3454E-C9D9-0B42-8B90-B991DFFA47B4}"/>
              </a:ext>
            </a:extLst>
          </p:cNvPr>
          <p:cNvSpPr txBox="1"/>
          <p:nvPr/>
        </p:nvSpPr>
        <p:spPr>
          <a:xfrm>
            <a:off x="319598" y="2086148"/>
            <a:ext cx="5534448" cy="461665"/>
          </a:xfrm>
          <a:prstGeom prst="rect">
            <a:avLst/>
          </a:prstGeom>
          <a:noFill/>
        </p:spPr>
        <p:txBody>
          <a:bodyPr wrap="square" rtlCol="0">
            <a:spAutoFit/>
          </a:bodyPr>
          <a:lstStyle/>
          <a:p>
            <a:r>
              <a:rPr lang="ja-JP" altLang="en-US" sz="240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埋め込み境界法</a:t>
            </a:r>
            <a:r>
              <a:rPr lang="en-US" altLang="ja-JP" sz="2400" baseline="30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[1]</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41" name="正方形/長方形 40">
            <a:extLst>
              <a:ext uri="{FF2B5EF4-FFF2-40B4-BE49-F238E27FC236}">
                <a16:creationId xmlns:a16="http://schemas.microsoft.com/office/drawing/2014/main" id="{46B7AD3A-CBA1-A546-8D00-8E0062EE17A8}"/>
              </a:ext>
            </a:extLst>
          </p:cNvPr>
          <p:cNvSpPr/>
          <p:nvPr/>
        </p:nvSpPr>
        <p:spPr>
          <a:xfrm>
            <a:off x="406835" y="2602492"/>
            <a:ext cx="27000" cy="432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latin typeface="Arial" panose="020B0604020202020204" pitchFamily="34" charset="0"/>
              <a:cs typeface="Arial" panose="020B0604020202020204" pitchFamily="34" charset="0"/>
            </a:endParaRPr>
          </a:p>
        </p:txBody>
      </p:sp>
      <p:sp>
        <p:nvSpPr>
          <p:cNvPr id="25" name="テキスト ボックス 24">
            <a:extLst>
              <a:ext uri="{FF2B5EF4-FFF2-40B4-BE49-F238E27FC236}">
                <a16:creationId xmlns:a16="http://schemas.microsoft.com/office/drawing/2014/main" id="{5C0F5A5F-CBD6-492D-A415-F108A373F486}"/>
              </a:ext>
            </a:extLst>
          </p:cNvPr>
          <p:cNvSpPr txBox="1"/>
          <p:nvPr/>
        </p:nvSpPr>
        <p:spPr>
          <a:xfrm>
            <a:off x="433835" y="5858065"/>
            <a:ext cx="2583389" cy="246221"/>
          </a:xfrm>
          <a:prstGeom prst="rect">
            <a:avLst/>
          </a:prstGeom>
          <a:noFill/>
        </p:spPr>
        <p:txBody>
          <a:bodyPr wrap="square" rtlCol="0">
            <a:spAutoFit/>
          </a:bodyPr>
          <a:lstStyle/>
          <a:p>
            <a:r>
              <a:rPr lang="en-US" altLang="ja-JP" sz="1000" dirty="0">
                <a:latin typeface="Arial" panose="020B0604020202020204" pitchFamily="34" charset="0"/>
                <a:ea typeface="源ノ角ゴシック JP Normal" panose="020B0400000000000000" pitchFamily="34" charset="-128"/>
                <a:cs typeface="Arial" panose="020B0604020202020204" pitchFamily="34" charset="0"/>
              </a:rPr>
              <a:t>[1] C.S. Peskin, 1972</a:t>
            </a:r>
            <a:endParaRPr lang="en-US" altLang="ja-JP" sz="1000" dirty="0">
              <a:solidFill>
                <a:schemeClr val="tx1">
                  <a:lumMod val="65000"/>
                  <a:lumOff val="35000"/>
                </a:schemeClr>
              </a:solidFill>
              <a:latin typeface="Arial" panose="020B0604020202020204" pitchFamily="34" charset="0"/>
              <a:ea typeface="源ノ角ゴシック JP Normal" panose="020B0400000000000000" pitchFamily="34" charset="-128"/>
              <a:cs typeface="Arial" panose="020B0604020202020204" pitchFamily="34" charset="0"/>
            </a:endParaRPr>
          </a:p>
        </p:txBody>
      </p:sp>
      <p:sp>
        <p:nvSpPr>
          <p:cNvPr id="29" name="大かっこ 28">
            <a:extLst>
              <a:ext uri="{FF2B5EF4-FFF2-40B4-BE49-F238E27FC236}">
                <a16:creationId xmlns:a16="http://schemas.microsoft.com/office/drawing/2014/main" id="{301E7F27-8035-4D4E-AE18-BDB449D661E6}"/>
              </a:ext>
            </a:extLst>
          </p:cNvPr>
          <p:cNvSpPr/>
          <p:nvPr/>
        </p:nvSpPr>
        <p:spPr>
          <a:xfrm>
            <a:off x="482036" y="3321912"/>
            <a:ext cx="4533052" cy="903714"/>
          </a:xfrm>
          <a:prstGeom prst="bracketPair">
            <a:avLst/>
          </a:prstGeom>
          <a:ln w="28575">
            <a:solidFill>
              <a:srgbClr val="3F97A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sz="1350"/>
          </a:p>
        </p:txBody>
      </p:sp>
      <mc:AlternateContent xmlns:mc="http://schemas.openxmlformats.org/markup-compatibility/2006" xmlns:a14="http://schemas.microsoft.com/office/drawing/2010/main">
        <mc:Choice Requires="a14">
          <p:sp>
            <p:nvSpPr>
              <p:cNvPr id="33" name="テキスト ボックス 32">
                <a:extLst>
                  <a:ext uri="{FF2B5EF4-FFF2-40B4-BE49-F238E27FC236}">
                    <a16:creationId xmlns:a16="http://schemas.microsoft.com/office/drawing/2014/main" id="{2DA8E3FC-9722-B740-A9D9-ECD6CE91E307}"/>
                  </a:ext>
                </a:extLst>
              </p:cNvPr>
              <p:cNvSpPr txBox="1"/>
              <p:nvPr/>
            </p:nvSpPr>
            <p:spPr>
              <a:xfrm>
                <a:off x="664746" y="3485357"/>
                <a:ext cx="1465401" cy="2022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200" b="1" i="1">
                          <a:latin typeface="Cambria Math" panose="02040503050406030204" pitchFamily="18" charset="0"/>
                          <a:ea typeface="Cambria Math" panose="02040503050406030204" pitchFamily="18" charset="0"/>
                        </a:rPr>
                        <m:t>𝐮</m:t>
                      </m:r>
                      <m:r>
                        <a:rPr lang="en-US" altLang="ja-JP" sz="1200" b="1" i="1">
                          <a:latin typeface="Cambria Math" panose="02040503050406030204" pitchFamily="18" charset="0"/>
                          <a:ea typeface="Cambria Math" panose="02040503050406030204" pitchFamily="18" charset="0"/>
                        </a:rPr>
                        <m:t>=</m:t>
                      </m:r>
                      <m:d>
                        <m:dPr>
                          <m:ctrlPr>
                            <a:rPr lang="ja-JP" altLang="ja-JP" sz="1200" i="1">
                              <a:latin typeface="Cambria Math" panose="02040503050406030204" pitchFamily="18" charset="0"/>
                            </a:rPr>
                          </m:ctrlPr>
                        </m:dPr>
                        <m:e>
                          <m:r>
                            <a:rPr lang="en-US" altLang="ja-JP" sz="1200" b="1" i="1">
                              <a:latin typeface="Cambria Math" panose="02040503050406030204" pitchFamily="18" charset="0"/>
                              <a:ea typeface="Cambria Math" panose="02040503050406030204" pitchFamily="18" charset="0"/>
                            </a:rPr>
                            <m:t>𝟏</m:t>
                          </m:r>
                          <m:r>
                            <a:rPr lang="en-US" altLang="ja-JP" sz="1200" i="1">
                              <a:latin typeface="Cambria Math" panose="02040503050406030204" pitchFamily="18" charset="0"/>
                              <a:ea typeface="Cambria Math" panose="02040503050406030204" pitchFamily="18" charset="0"/>
                            </a:rPr>
                            <m:t>−</m:t>
                          </m:r>
                          <m:r>
                            <a:rPr lang="en-US" altLang="ja-JP" sz="1200" i="1">
                              <a:latin typeface="Cambria Math" panose="02040503050406030204" pitchFamily="18" charset="0"/>
                              <a:ea typeface="Cambria Math" panose="02040503050406030204" pitchFamily="18" charset="0"/>
                            </a:rPr>
                            <m:t>𝛼</m:t>
                          </m:r>
                        </m:e>
                      </m:d>
                      <m:sSub>
                        <m:sSubPr>
                          <m:ctrlPr>
                            <a:rPr lang="ja-JP" altLang="ja-JP" sz="1200" i="1">
                              <a:latin typeface="Cambria Math" panose="02040503050406030204" pitchFamily="18" charset="0"/>
                            </a:rPr>
                          </m:ctrlPr>
                        </m:sSubPr>
                        <m:e>
                          <m:r>
                            <a:rPr lang="en-US" altLang="ja-JP" sz="1200" b="1" i="1">
                              <a:latin typeface="Cambria Math" panose="02040503050406030204" pitchFamily="18" charset="0"/>
                              <a:ea typeface="Cambria Math" panose="02040503050406030204" pitchFamily="18" charset="0"/>
                            </a:rPr>
                            <m:t>𝐮</m:t>
                          </m:r>
                        </m:e>
                        <m:sub>
                          <m:r>
                            <a:rPr lang="en-US" altLang="ja-JP" sz="1200" b="1" i="1">
                              <a:latin typeface="Cambria Math" panose="02040503050406030204" pitchFamily="18" charset="0"/>
                              <a:ea typeface="Cambria Math" panose="02040503050406030204" pitchFamily="18" charset="0"/>
                            </a:rPr>
                            <m:t>𝒇</m:t>
                          </m:r>
                        </m:sub>
                      </m:sSub>
                      <m:r>
                        <a:rPr lang="en-US" altLang="ja-JP" sz="1200" b="1" i="1">
                          <a:latin typeface="Cambria Math" panose="02040503050406030204" pitchFamily="18" charset="0"/>
                          <a:ea typeface="Cambria Math" panose="02040503050406030204" pitchFamily="18" charset="0"/>
                        </a:rPr>
                        <m:t>+</m:t>
                      </m:r>
                      <m:r>
                        <a:rPr lang="en-US" altLang="ja-JP" sz="1200" i="1">
                          <a:latin typeface="Cambria Math" panose="02040503050406030204" pitchFamily="18" charset="0"/>
                          <a:ea typeface="Cambria Math" panose="02040503050406030204" pitchFamily="18" charset="0"/>
                        </a:rPr>
                        <m:t>𝛼</m:t>
                      </m:r>
                      <m:sSub>
                        <m:sSubPr>
                          <m:ctrlPr>
                            <a:rPr lang="ja-JP" altLang="ja-JP" sz="1200" i="1">
                              <a:latin typeface="Cambria Math" panose="02040503050406030204" pitchFamily="18" charset="0"/>
                            </a:rPr>
                          </m:ctrlPr>
                        </m:sSubPr>
                        <m:e>
                          <m:r>
                            <a:rPr lang="en-US" altLang="ja-JP" sz="1200" b="1" i="1">
                              <a:latin typeface="Cambria Math" panose="02040503050406030204" pitchFamily="18" charset="0"/>
                              <a:ea typeface="Cambria Math" panose="02040503050406030204" pitchFamily="18" charset="0"/>
                            </a:rPr>
                            <m:t>𝐮</m:t>
                          </m:r>
                        </m:e>
                        <m:sub>
                          <m:r>
                            <a:rPr lang="en-US" altLang="ja-JP" sz="1200" b="1" i="1">
                              <a:latin typeface="Cambria Math" panose="02040503050406030204" pitchFamily="18" charset="0"/>
                              <a:ea typeface="Cambria Math" panose="02040503050406030204" pitchFamily="18" charset="0"/>
                            </a:rPr>
                            <m:t>𝒘</m:t>
                          </m:r>
                        </m:sub>
                      </m:sSub>
                    </m:oMath>
                  </m:oMathPara>
                </a14:m>
                <a:endParaRPr lang="ja-JP" altLang="en-US" sz="1200" dirty="0">
                  <a:latin typeface="Cambria Math" panose="02040503050406030204" pitchFamily="18" charset="0"/>
                </a:endParaRPr>
              </a:p>
            </p:txBody>
          </p:sp>
        </mc:Choice>
        <mc:Fallback xmlns="">
          <p:sp>
            <p:nvSpPr>
              <p:cNvPr id="33" name="テキスト ボックス 32">
                <a:extLst>
                  <a:ext uri="{FF2B5EF4-FFF2-40B4-BE49-F238E27FC236}">
                    <a16:creationId xmlns:a16="http://schemas.microsoft.com/office/drawing/2014/main" xmlns="" xmlns:a14="http://schemas.microsoft.com/office/drawing/2010/main" id="{2DA8E3FC-9722-B740-A9D9-ECD6CE91E307}"/>
                  </a:ext>
                </a:extLst>
              </p:cNvPr>
              <p:cNvSpPr txBox="1">
                <a:spLocks noRot="1" noChangeAspect="1" noMove="1" noResize="1" noEditPoints="1" noAdjustHandles="1" noChangeArrowheads="1" noChangeShapeType="1" noTextEdit="1"/>
              </p:cNvSpPr>
              <p:nvPr/>
            </p:nvSpPr>
            <p:spPr>
              <a:xfrm>
                <a:off x="664746" y="3485357"/>
                <a:ext cx="1465401" cy="202235"/>
              </a:xfrm>
              <a:prstGeom prst="rect">
                <a:avLst/>
              </a:prstGeom>
              <a:blipFill rotWithShape="0">
                <a:blip r:embed="rId5"/>
                <a:stretch>
                  <a:fillRect l="-833" b="-2727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6" name="テキスト ボックス 35">
                <a:extLst>
                  <a:ext uri="{FF2B5EF4-FFF2-40B4-BE49-F238E27FC236}">
                    <a16:creationId xmlns:a16="http://schemas.microsoft.com/office/drawing/2014/main" id="{3C488A67-E909-6045-A58B-75EEC95BFEB5}"/>
                  </a:ext>
                </a:extLst>
              </p:cNvPr>
              <p:cNvSpPr txBox="1"/>
              <p:nvPr/>
            </p:nvSpPr>
            <p:spPr>
              <a:xfrm>
                <a:off x="587214" y="3938722"/>
                <a:ext cx="1681871" cy="161839"/>
              </a:xfrm>
              <a:prstGeom prst="rect">
                <a:avLst/>
              </a:prstGeom>
              <a:noFill/>
            </p:spPr>
            <p:txBody>
              <a:bodyPr wrap="none" lIns="0" tIns="0" rIns="0" bIns="0" rtlCol="0">
                <a:spAutoFit/>
              </a:bodyPr>
              <a:lstStyle/>
              <a:p>
                <a14:m>
                  <m:oMath xmlns:m="http://schemas.openxmlformats.org/officeDocument/2006/math">
                    <m:r>
                      <a:rPr lang="ja-JP" altLang="en-US" sz="1050" b="0" i="1" smtClean="0">
                        <a:latin typeface="Cambria Math" panose="02040503050406030204" pitchFamily="18" charset="0"/>
                      </a:rPr>
                      <m:t>𝛼</m:t>
                    </m:r>
                    <m:r>
                      <a:rPr lang="en-US" altLang="ja-JP" sz="1050" b="0" i="1">
                        <a:latin typeface="Cambria Math" panose="02040503050406030204" pitchFamily="18" charset="0"/>
                      </a:rPr>
                      <m:t> :</m:t>
                    </m:r>
                    <m:r>
                      <a:rPr lang="ja-JP" altLang="en-US" sz="1050" i="1">
                        <a:latin typeface="Cambria Math" panose="02040503050406030204" pitchFamily="18" charset="0"/>
                      </a:rPr>
                      <m:t>グリッド</m:t>
                    </m:r>
                    <m:r>
                      <a:rPr lang="ja-JP" altLang="en-US" sz="1050" i="1" dirty="0">
                        <a:latin typeface="Cambria Math" panose="02040503050406030204" pitchFamily="18" charset="0"/>
                      </a:rPr>
                      <m:t>内</m:t>
                    </m:r>
                  </m:oMath>
                </a14:m>
                <a:r>
                  <a:rPr lang="ja-JP" altLang="en-US" sz="1050" i="1" dirty="0">
                    <a:latin typeface="Cambria Math" panose="02040503050406030204" pitchFamily="18" charset="0"/>
                  </a:rPr>
                  <a:t>の</a:t>
                </a:r>
                <a:r>
                  <a:rPr lang="ja-JP" altLang="en-US" sz="1050" dirty="0">
                    <a:latin typeface="Cambria Math" panose="02040503050406030204" pitchFamily="18" charset="0"/>
                  </a:rPr>
                  <a:t>壁面の割合</a:t>
                </a:r>
                <a:endParaRPr lang="en-US" altLang="ja-JP" sz="1050" i="1" dirty="0">
                  <a:latin typeface="Cambria Math" panose="02040503050406030204" pitchFamily="18" charset="0"/>
                </a:endParaRPr>
              </a:p>
            </p:txBody>
          </p:sp>
        </mc:Choice>
        <mc:Fallback xmlns="">
          <p:sp>
            <p:nvSpPr>
              <p:cNvPr id="36" name="テキスト ボックス 35">
                <a:extLst>
                  <a:ext uri="{FF2B5EF4-FFF2-40B4-BE49-F238E27FC236}">
                    <a16:creationId xmlns:a16="http://schemas.microsoft.com/office/drawing/2014/main" xmlns="" xmlns:a14="http://schemas.microsoft.com/office/drawing/2010/main" id="{3C488A67-E909-6045-A58B-75EEC95BFEB5}"/>
                  </a:ext>
                </a:extLst>
              </p:cNvPr>
              <p:cNvSpPr txBox="1">
                <a:spLocks noRot="1" noChangeAspect="1" noMove="1" noResize="1" noEditPoints="1" noAdjustHandles="1" noChangeArrowheads="1" noChangeShapeType="1" noTextEdit="1"/>
              </p:cNvSpPr>
              <p:nvPr/>
            </p:nvSpPr>
            <p:spPr>
              <a:xfrm>
                <a:off x="587214" y="3938722"/>
                <a:ext cx="1681871" cy="161839"/>
              </a:xfrm>
              <a:prstGeom prst="rect">
                <a:avLst/>
              </a:prstGeom>
              <a:blipFill rotWithShape="0">
                <a:blip r:embed="rId6"/>
                <a:stretch>
                  <a:fillRect l="-1812" t="-25926" r="-4348" b="-4814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7" name="テキスト ボックス 36">
                <a:extLst>
                  <a:ext uri="{FF2B5EF4-FFF2-40B4-BE49-F238E27FC236}">
                    <a16:creationId xmlns:a16="http://schemas.microsoft.com/office/drawing/2014/main" id="{88EB40B3-8E90-4848-927F-682CE85256E5}"/>
                  </a:ext>
                </a:extLst>
              </p:cNvPr>
              <p:cNvSpPr txBox="1"/>
              <p:nvPr/>
            </p:nvSpPr>
            <p:spPr>
              <a:xfrm>
                <a:off x="2442115" y="3392414"/>
                <a:ext cx="1444754" cy="38812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ja-JP" sz="1200" b="1" i="1" smtClean="0">
                              <a:latin typeface="Cambria Math" panose="02040503050406030204" pitchFamily="18" charset="0"/>
                            </a:rPr>
                          </m:ctrlPr>
                        </m:sSubPr>
                        <m:e>
                          <m:r>
                            <a:rPr lang="en-US" altLang="ja-JP" sz="1200" b="1" i="1" smtClean="0">
                              <a:latin typeface="Cambria Math" panose="02040503050406030204" pitchFamily="18" charset="0"/>
                            </a:rPr>
                            <m:t>𝑭</m:t>
                          </m:r>
                        </m:e>
                        <m:sub>
                          <m:r>
                            <a:rPr lang="en-US" altLang="ja-JP" sz="1200" b="1" i="1" smtClean="0">
                              <a:latin typeface="Cambria Math" panose="02040503050406030204" pitchFamily="18" charset="0"/>
                            </a:rPr>
                            <m:t>𝑰𝑩</m:t>
                          </m:r>
                        </m:sub>
                      </m:sSub>
                      <m:r>
                        <a:rPr lang="en-US" altLang="ja-JP" sz="1200" b="1" i="1" smtClean="0">
                          <a:latin typeface="Cambria Math" panose="02040503050406030204" pitchFamily="18" charset="0"/>
                        </a:rPr>
                        <m:t>=</m:t>
                      </m:r>
                      <m:f>
                        <m:fPr>
                          <m:ctrlPr>
                            <a:rPr lang="en-US" altLang="ja-JP" sz="1200" b="1" i="1" smtClean="0">
                              <a:latin typeface="Cambria Math" panose="02040503050406030204" pitchFamily="18" charset="0"/>
                            </a:rPr>
                          </m:ctrlPr>
                        </m:fPr>
                        <m:num>
                          <m:r>
                            <a:rPr lang="en-US" altLang="ja-JP" sz="1200" b="0" i="1" smtClean="0">
                              <a:latin typeface="Cambria Math" panose="02040503050406030204" pitchFamily="18" charset="0"/>
                            </a:rPr>
                            <m:t>𝛼</m:t>
                          </m:r>
                          <m:sSub>
                            <m:sSubPr>
                              <m:ctrlPr>
                                <a:rPr lang="en-US" altLang="ja-JP" sz="1200" i="1" smtClean="0">
                                  <a:latin typeface="Cambria Math" panose="02040503050406030204" pitchFamily="18" charset="0"/>
                                </a:rPr>
                              </m:ctrlPr>
                            </m:sSubPr>
                            <m:e>
                              <m:r>
                                <a:rPr lang="en-US" altLang="ja-JP" sz="1200" b="0" i="1" smtClean="0">
                                  <a:latin typeface="Cambria Math" panose="02040503050406030204" pitchFamily="18" charset="0"/>
                                </a:rPr>
                                <m:t>𝜌</m:t>
                              </m:r>
                            </m:e>
                            <m:sub>
                              <m:r>
                                <a:rPr lang="en-US" altLang="ja-JP" sz="1200" b="0" i="1" smtClean="0">
                                  <a:latin typeface="Cambria Math" panose="02040503050406030204" pitchFamily="18" charset="0"/>
                                </a:rPr>
                                <m:t>𝑓</m:t>
                              </m:r>
                            </m:sub>
                          </m:sSub>
                          <m:d>
                            <m:dPr>
                              <m:ctrlPr>
                                <a:rPr lang="en-US" altLang="ja-JP" sz="1200" b="1" i="1" smtClean="0">
                                  <a:latin typeface="Cambria Math" panose="02040503050406030204" pitchFamily="18" charset="0"/>
                                </a:rPr>
                              </m:ctrlPr>
                            </m:dPr>
                            <m:e>
                              <m:sSub>
                                <m:sSubPr>
                                  <m:ctrlPr>
                                    <a:rPr lang="en-US" altLang="ja-JP" sz="1200" b="1" i="1" smtClean="0">
                                      <a:latin typeface="Cambria Math" panose="02040503050406030204" pitchFamily="18" charset="0"/>
                                    </a:rPr>
                                  </m:ctrlPr>
                                </m:sSubPr>
                                <m:e>
                                  <m:r>
                                    <a:rPr lang="en-US" altLang="ja-JP" sz="1200" b="1" i="1" smtClean="0">
                                      <a:latin typeface="Cambria Math" panose="02040503050406030204" pitchFamily="18" charset="0"/>
                                    </a:rPr>
                                    <m:t>𝒖</m:t>
                                  </m:r>
                                </m:e>
                                <m:sub>
                                  <m:r>
                                    <a:rPr lang="en-US" altLang="ja-JP" sz="1200" b="1" i="1" smtClean="0">
                                      <a:latin typeface="Cambria Math" panose="02040503050406030204" pitchFamily="18" charset="0"/>
                                    </a:rPr>
                                    <m:t>𝒘</m:t>
                                  </m:r>
                                </m:sub>
                              </m:sSub>
                              <m:r>
                                <a:rPr lang="en-US" altLang="ja-JP" sz="1200" b="1" i="1" smtClean="0">
                                  <a:latin typeface="Cambria Math" panose="02040503050406030204" pitchFamily="18" charset="0"/>
                                </a:rPr>
                                <m:t> −</m:t>
                              </m:r>
                              <m:sSub>
                                <m:sSubPr>
                                  <m:ctrlPr>
                                    <a:rPr lang="en-US" altLang="ja-JP" sz="1200" b="1" i="1" smtClean="0">
                                      <a:latin typeface="Cambria Math" panose="02040503050406030204" pitchFamily="18" charset="0"/>
                                    </a:rPr>
                                  </m:ctrlPr>
                                </m:sSubPr>
                                <m:e>
                                  <m:r>
                                    <a:rPr lang="en-US" altLang="ja-JP" sz="1200" b="1" i="1" smtClean="0">
                                      <a:latin typeface="Cambria Math" panose="02040503050406030204" pitchFamily="18" charset="0"/>
                                    </a:rPr>
                                    <m:t>𝒖</m:t>
                                  </m:r>
                                </m:e>
                                <m:sub>
                                  <m:r>
                                    <a:rPr lang="en-US" altLang="ja-JP" sz="1200" b="1" i="1" smtClean="0">
                                      <a:latin typeface="Cambria Math" panose="02040503050406030204" pitchFamily="18" charset="0"/>
                                    </a:rPr>
                                    <m:t>𝒇</m:t>
                                  </m:r>
                                </m:sub>
                              </m:sSub>
                            </m:e>
                          </m:d>
                        </m:num>
                        <m:den>
                          <m:r>
                            <m:rPr>
                              <m:sty m:val="p"/>
                            </m:rPr>
                            <a:rPr lang="en-US" altLang="ja-JP" sz="1200" b="0" i="0" smtClean="0">
                              <a:latin typeface="Cambria Math" panose="02040503050406030204" pitchFamily="18" charset="0"/>
                            </a:rPr>
                            <m:t>Δt</m:t>
                          </m:r>
                        </m:den>
                      </m:f>
                    </m:oMath>
                  </m:oMathPara>
                </a14:m>
                <a:endParaRPr lang="ja-JP" altLang="en-US" sz="1200" dirty="0"/>
              </a:p>
            </p:txBody>
          </p:sp>
        </mc:Choice>
        <mc:Fallback xmlns="">
          <p:sp>
            <p:nvSpPr>
              <p:cNvPr id="37" name="テキスト ボックス 36">
                <a:extLst>
                  <a:ext uri="{FF2B5EF4-FFF2-40B4-BE49-F238E27FC236}">
                    <a16:creationId xmlns:a16="http://schemas.microsoft.com/office/drawing/2014/main" xmlns="" xmlns:a14="http://schemas.microsoft.com/office/drawing/2010/main" id="{88EB40B3-8E90-4848-927F-682CE85256E5}"/>
                  </a:ext>
                </a:extLst>
              </p:cNvPr>
              <p:cNvSpPr txBox="1">
                <a:spLocks noRot="1" noChangeAspect="1" noMove="1" noResize="1" noEditPoints="1" noAdjustHandles="1" noChangeArrowheads="1" noChangeShapeType="1" noTextEdit="1"/>
              </p:cNvSpPr>
              <p:nvPr/>
            </p:nvSpPr>
            <p:spPr>
              <a:xfrm>
                <a:off x="2442115" y="3392414"/>
                <a:ext cx="1444754" cy="388120"/>
              </a:xfrm>
              <a:prstGeom prst="rect">
                <a:avLst/>
              </a:prstGeom>
              <a:blipFill rotWithShape="0">
                <a:blip r:embed="rId7"/>
                <a:stretch>
                  <a:fillRect l="-2110" b="-125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9" name="テキスト ボックス 38">
                <a:extLst>
                  <a:ext uri="{FF2B5EF4-FFF2-40B4-BE49-F238E27FC236}">
                    <a16:creationId xmlns:a16="http://schemas.microsoft.com/office/drawing/2014/main" id="{8D37FE31-90B8-E340-A5C3-FFAD4573B590}"/>
                  </a:ext>
                </a:extLst>
              </p:cNvPr>
              <p:cNvSpPr txBox="1"/>
              <p:nvPr/>
            </p:nvSpPr>
            <p:spPr>
              <a:xfrm>
                <a:off x="2374280" y="3916825"/>
                <a:ext cx="836960" cy="161583"/>
              </a:xfrm>
              <a:prstGeom prst="rect">
                <a:avLst/>
              </a:prstGeom>
              <a:noFill/>
            </p:spPr>
            <p:txBody>
              <a:bodyPr wrap="none" lIns="0" tIns="0" rIns="0" bIns="0" rtlCol="0">
                <a:spAutoFit/>
              </a:bodyPr>
              <a:lstStyle/>
              <a:p>
                <a14:m>
                  <m:oMath xmlns:m="http://schemas.openxmlformats.org/officeDocument/2006/math">
                    <m:sSub>
                      <m:sSubPr>
                        <m:ctrlPr>
                          <a:rPr lang="en-US" altLang="ja-JP" sz="1050" b="1" i="1" smtClean="0">
                            <a:latin typeface="Cambria Math" panose="02040503050406030204" pitchFamily="18" charset="0"/>
                          </a:rPr>
                        </m:ctrlPr>
                      </m:sSubPr>
                      <m:e>
                        <m:r>
                          <a:rPr lang="en-US" altLang="ja-JP" sz="1050" b="1" i="1" smtClean="0">
                            <a:latin typeface="Cambria Math" panose="02040503050406030204" pitchFamily="18" charset="0"/>
                          </a:rPr>
                          <m:t>𝒖</m:t>
                        </m:r>
                      </m:e>
                      <m:sub>
                        <m:r>
                          <a:rPr lang="en-US" altLang="ja-JP" sz="1050" b="1" i="1" smtClean="0">
                            <a:latin typeface="Cambria Math" panose="02040503050406030204" pitchFamily="18" charset="0"/>
                          </a:rPr>
                          <m:t>𝒘</m:t>
                        </m:r>
                      </m:sub>
                    </m:sSub>
                    <m:r>
                      <a:rPr lang="en-US" altLang="ja-JP" sz="1050" b="1" i="1" smtClean="0">
                        <a:latin typeface="Cambria Math" panose="02040503050406030204" pitchFamily="18" charset="0"/>
                      </a:rPr>
                      <m:t> :</m:t>
                    </m:r>
                    <m:r>
                      <a:rPr lang="ja-JP" altLang="en-US" sz="1050" b="1" i="1">
                        <a:latin typeface="Cambria Math" panose="02040503050406030204" pitchFamily="18" charset="0"/>
                      </a:rPr>
                      <m:t>壁面</m:t>
                    </m:r>
                  </m:oMath>
                </a14:m>
                <a:r>
                  <a:rPr lang="ja-JP" altLang="en-US" sz="1050" dirty="0"/>
                  <a:t>速度</a:t>
                </a:r>
              </a:p>
            </p:txBody>
          </p:sp>
        </mc:Choice>
        <mc:Fallback xmlns="">
          <p:sp>
            <p:nvSpPr>
              <p:cNvPr id="39" name="テキスト ボックス 38">
                <a:extLst>
                  <a:ext uri="{FF2B5EF4-FFF2-40B4-BE49-F238E27FC236}">
                    <a16:creationId xmlns:a16="http://schemas.microsoft.com/office/drawing/2014/main" xmlns="" xmlns:a14="http://schemas.microsoft.com/office/drawing/2010/main" id="{8D37FE31-90B8-E340-A5C3-FFAD4573B590}"/>
                  </a:ext>
                </a:extLst>
              </p:cNvPr>
              <p:cNvSpPr txBox="1">
                <a:spLocks noRot="1" noChangeAspect="1" noMove="1" noResize="1" noEditPoints="1" noAdjustHandles="1" noChangeArrowheads="1" noChangeShapeType="1" noTextEdit="1"/>
              </p:cNvSpPr>
              <p:nvPr/>
            </p:nvSpPr>
            <p:spPr>
              <a:xfrm>
                <a:off x="2374280" y="3916825"/>
                <a:ext cx="836960" cy="161583"/>
              </a:xfrm>
              <a:prstGeom prst="rect">
                <a:avLst/>
              </a:prstGeom>
              <a:blipFill rotWithShape="0">
                <a:blip r:embed="rId8"/>
                <a:stretch>
                  <a:fillRect l="-4348" t="-26923" r="-7246" b="-50000"/>
                </a:stretch>
              </a:blipFill>
            </p:spPr>
            <p:txBody>
              <a:bodyPr/>
              <a:lstStyle/>
              <a:p>
                <a:r>
                  <a:rPr lang="ja-JP" altLang="en-US">
                    <a:noFill/>
                  </a:rPr>
                  <a:t> </a:t>
                </a:r>
              </a:p>
            </p:txBody>
          </p:sp>
        </mc:Fallback>
      </mc:AlternateContent>
      <p:sp>
        <p:nvSpPr>
          <p:cNvPr id="35" name="テキスト ボックス 34">
            <a:extLst>
              <a:ext uri="{FF2B5EF4-FFF2-40B4-BE49-F238E27FC236}">
                <a16:creationId xmlns:a16="http://schemas.microsoft.com/office/drawing/2014/main" id="{646341F0-915A-0B49-A1AB-9E168C0FE229}"/>
              </a:ext>
            </a:extLst>
          </p:cNvPr>
          <p:cNvSpPr txBox="1"/>
          <p:nvPr/>
        </p:nvSpPr>
        <p:spPr>
          <a:xfrm>
            <a:off x="486603" y="2549671"/>
            <a:ext cx="5612861" cy="507831"/>
          </a:xfrm>
          <a:prstGeom prst="rect">
            <a:avLst/>
          </a:prstGeom>
          <a:noFill/>
        </p:spPr>
        <p:txBody>
          <a:bodyPr wrap="square" rtlCol="0">
            <a:spAutoFit/>
          </a:bodyPr>
          <a:lstStyle/>
          <a:p>
            <a:r>
              <a:rPr lang="ja-JP" altLang="en-US" sz="135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流体グリッド内</a:t>
            </a:r>
            <a:r>
              <a:rPr lang="ja-JP" altLang="en-US" sz="135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の壁面の割合</a:t>
            </a:r>
            <a:r>
              <a:rPr lang="ja-JP" altLang="en-US" sz="135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を用いて流体ー壁面間の相互作用を評価。</a:t>
            </a:r>
            <a:endParaRPr lang="en-US" altLang="ja-JP" sz="135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a:p>
            <a:r>
              <a:rPr lang="ja-JP" altLang="en-US" sz="135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シンプルなアルゴリズムで計算が可能。</a:t>
            </a:r>
            <a:endParaRPr lang="en-US" altLang="ja-JP" sz="135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50" name="テキスト ボックス 49">
            <a:extLst>
              <a:ext uri="{FF2B5EF4-FFF2-40B4-BE49-F238E27FC236}">
                <a16:creationId xmlns:a16="http://schemas.microsoft.com/office/drawing/2014/main" id="{A8B3454E-C9D9-0B42-8B90-B991DFFA47B4}"/>
              </a:ext>
            </a:extLst>
          </p:cNvPr>
          <p:cNvSpPr txBox="1"/>
          <p:nvPr/>
        </p:nvSpPr>
        <p:spPr>
          <a:xfrm>
            <a:off x="710371" y="4474514"/>
            <a:ext cx="3929550" cy="307777"/>
          </a:xfrm>
          <a:prstGeom prst="rect">
            <a:avLst/>
          </a:prstGeom>
          <a:noFill/>
        </p:spPr>
        <p:txBody>
          <a:bodyPr wrap="square" rtlCol="0">
            <a:spAutoFit/>
          </a:bodyPr>
          <a:lstStyle/>
          <a:p>
            <a:pPr algn="ctr"/>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気相の支配方程式</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51" name="大かっこ 50">
            <a:extLst>
              <a:ext uri="{FF2B5EF4-FFF2-40B4-BE49-F238E27FC236}">
                <a16:creationId xmlns:a16="http://schemas.microsoft.com/office/drawing/2014/main" id="{301E7F27-8035-4D4E-AE18-BDB449D661E6}"/>
              </a:ext>
            </a:extLst>
          </p:cNvPr>
          <p:cNvSpPr/>
          <p:nvPr/>
        </p:nvSpPr>
        <p:spPr>
          <a:xfrm>
            <a:off x="470870" y="4689941"/>
            <a:ext cx="4533052" cy="903714"/>
          </a:xfrm>
          <a:prstGeom prst="bracketPair">
            <a:avLst/>
          </a:prstGeom>
          <a:ln w="28575">
            <a:solidFill>
              <a:srgbClr val="3F97A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sz="1350"/>
          </a:p>
        </p:txBody>
      </p:sp>
      <mc:AlternateContent xmlns:mc="http://schemas.openxmlformats.org/markup-compatibility/2006" xmlns:a14="http://schemas.microsoft.com/office/drawing/2010/main">
        <mc:Choice Requires="a14">
          <p:sp>
            <p:nvSpPr>
              <p:cNvPr id="53" name="テキスト ボックス 52">
                <a:extLst>
                  <a:ext uri="{FF2B5EF4-FFF2-40B4-BE49-F238E27FC236}">
                    <a16:creationId xmlns:a16="http://schemas.microsoft.com/office/drawing/2014/main" id="{3C488A67-E909-6045-A58B-75EEC95BFEB5}"/>
                  </a:ext>
                </a:extLst>
              </p:cNvPr>
              <p:cNvSpPr txBox="1"/>
              <p:nvPr/>
            </p:nvSpPr>
            <p:spPr>
              <a:xfrm>
                <a:off x="587214" y="5303781"/>
                <a:ext cx="937180" cy="1615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ja-JP" sz="1050" b="0" i="1" smtClean="0">
                          <a:latin typeface="Cambria Math" panose="02040503050406030204" pitchFamily="18" charset="0"/>
                        </a:rPr>
                        <m:t>ϵ</m:t>
                      </m:r>
                      <m:r>
                        <a:rPr lang="en-US" altLang="ja-JP" sz="1050" b="0" i="1" smtClean="0">
                          <a:latin typeface="Cambria Math" panose="02040503050406030204" pitchFamily="18" charset="0"/>
                        </a:rPr>
                        <m:t> :</m:t>
                      </m:r>
                      <m:r>
                        <m:rPr>
                          <m:sty m:val="p"/>
                        </m:rPr>
                        <a:rPr lang="en-US" altLang="ja-JP" sz="1050" b="0" i="0" smtClean="0">
                          <a:latin typeface="Cambria Math" panose="02040503050406030204" pitchFamily="18" charset="0"/>
                        </a:rPr>
                        <m:t>void</m:t>
                      </m:r>
                      <m:r>
                        <a:rPr lang="en-US" altLang="ja-JP" sz="1050" b="0" i="0" smtClean="0">
                          <a:latin typeface="Cambria Math" panose="02040503050406030204" pitchFamily="18" charset="0"/>
                        </a:rPr>
                        <m:t> </m:t>
                      </m:r>
                      <m:r>
                        <m:rPr>
                          <m:sty m:val="p"/>
                        </m:rPr>
                        <a:rPr lang="en-US" altLang="ja-JP" sz="1050" b="0" i="0" smtClean="0">
                          <a:latin typeface="Cambria Math" panose="02040503050406030204" pitchFamily="18" charset="0"/>
                        </a:rPr>
                        <m:t>fraction</m:t>
                      </m:r>
                    </m:oMath>
                  </m:oMathPara>
                </a14:m>
                <a:endParaRPr lang="en-US" altLang="ja-JP" sz="1050" b="0" dirty="0">
                  <a:latin typeface="Cambria Math" panose="02040503050406030204" pitchFamily="18" charset="0"/>
                </a:endParaRPr>
              </a:p>
            </p:txBody>
          </p:sp>
        </mc:Choice>
        <mc:Fallback xmlns="">
          <p:sp>
            <p:nvSpPr>
              <p:cNvPr id="53" name="テキスト ボックス 52">
                <a:extLst>
                  <a:ext uri="{FF2B5EF4-FFF2-40B4-BE49-F238E27FC236}">
                    <a16:creationId xmlns:a16="http://schemas.microsoft.com/office/drawing/2014/main" xmlns="" xmlns:a14="http://schemas.microsoft.com/office/drawing/2010/main" id="{3C488A67-E909-6045-A58B-75EEC95BFEB5}"/>
                  </a:ext>
                </a:extLst>
              </p:cNvPr>
              <p:cNvSpPr txBox="1">
                <a:spLocks noRot="1" noChangeAspect="1" noMove="1" noResize="1" noEditPoints="1" noAdjustHandles="1" noChangeArrowheads="1" noChangeShapeType="1" noTextEdit="1"/>
              </p:cNvSpPr>
              <p:nvPr/>
            </p:nvSpPr>
            <p:spPr>
              <a:xfrm>
                <a:off x="587214" y="5303781"/>
                <a:ext cx="937180" cy="161583"/>
              </a:xfrm>
              <a:prstGeom prst="rect">
                <a:avLst/>
              </a:prstGeom>
              <a:blipFill rotWithShape="0">
                <a:blip r:embed="rId9"/>
                <a:stretch>
                  <a:fillRect l="-1299" r="-3896" b="-1111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2" name="正方形/長方形 61">
                <a:extLst>
                  <a:ext uri="{FF2B5EF4-FFF2-40B4-BE49-F238E27FC236}">
                    <a16:creationId xmlns:a16="http://schemas.microsoft.com/office/drawing/2014/main" id="{92A191B0-0679-453A-8898-F4DECFE19728}"/>
                  </a:ext>
                </a:extLst>
              </p:cNvPr>
              <p:cNvSpPr/>
              <p:nvPr/>
            </p:nvSpPr>
            <p:spPr>
              <a:xfrm>
                <a:off x="601786" y="4737470"/>
                <a:ext cx="4293551" cy="480453"/>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f>
                        <m:fPr>
                          <m:ctrlPr>
                            <a:rPr lang="ja-JP" altLang="en-US" sz="1200" i="1" smtClean="0">
                              <a:solidFill>
                                <a:schemeClr val="tx1">
                                  <a:lumMod val="75000"/>
                                  <a:lumOff val="25000"/>
                                </a:schemeClr>
                              </a:solidFill>
                              <a:latin typeface="Cambria Math" panose="02040503050406030204" pitchFamily="18" charset="0"/>
                            </a:rPr>
                          </m:ctrlPr>
                        </m:fPr>
                        <m:num>
                          <m:r>
                            <a:rPr lang="ja-JP" altLang="en-US" sz="1200">
                              <a:solidFill>
                                <a:schemeClr val="tx1">
                                  <a:lumMod val="75000"/>
                                  <a:lumOff val="25000"/>
                                </a:schemeClr>
                              </a:solidFill>
                              <a:latin typeface="Cambria Math" panose="02040503050406030204" pitchFamily="18" charset="0"/>
                            </a:rPr>
                            <m:t>𝜕</m:t>
                          </m:r>
                          <m:d>
                            <m:dPr>
                              <m:ctrlPr>
                                <a:rPr lang="ja-JP" altLang="en-US" sz="1200" i="1">
                                  <a:solidFill>
                                    <a:schemeClr val="tx1">
                                      <a:lumMod val="75000"/>
                                      <a:lumOff val="25000"/>
                                    </a:schemeClr>
                                  </a:solidFill>
                                  <a:latin typeface="Cambria Math" panose="02040503050406030204" pitchFamily="18" charset="0"/>
                                </a:rPr>
                              </m:ctrlPr>
                            </m:dPr>
                            <m:e>
                              <m:r>
                                <a:rPr lang="ja-JP" altLang="en-US" sz="1200" i="1">
                                  <a:solidFill>
                                    <a:schemeClr val="tx1">
                                      <a:lumMod val="75000"/>
                                      <a:lumOff val="25000"/>
                                    </a:schemeClr>
                                  </a:solidFill>
                                  <a:latin typeface="Cambria Math" panose="02040503050406030204" pitchFamily="18" charset="0"/>
                                </a:rPr>
                                <m:t>𝜖𝜌</m:t>
                              </m:r>
                              <m:sSub>
                                <m:sSubPr>
                                  <m:ctrlPr>
                                    <a:rPr lang="en-US" altLang="ja-JP" sz="1200" b="1" i="1">
                                      <a:solidFill>
                                        <a:schemeClr val="tx1">
                                          <a:lumMod val="75000"/>
                                          <a:lumOff val="25000"/>
                                        </a:schemeClr>
                                      </a:solidFill>
                                      <a:latin typeface="Cambria Math" panose="02040503050406030204" pitchFamily="18" charset="0"/>
                                      <a:ea typeface="Cambria Math" panose="02040503050406030204" pitchFamily="18" charset="0"/>
                                    </a:rPr>
                                  </m:ctrlPr>
                                </m:sSubPr>
                                <m:e>
                                  <m:r>
                                    <a:rPr lang="ja-JP" altLang="en-US" sz="1200" b="1" i="1">
                                      <a:solidFill>
                                        <a:schemeClr val="tx1">
                                          <a:lumMod val="75000"/>
                                          <a:lumOff val="25000"/>
                                        </a:schemeClr>
                                      </a:solidFill>
                                      <a:latin typeface="Cambria Math" panose="02040503050406030204" pitchFamily="18" charset="0"/>
                                    </a:rPr>
                                    <m:t>𝒖</m:t>
                                  </m:r>
                                </m:e>
                                <m:sub>
                                  <m:r>
                                    <a:rPr lang="en-US" altLang="ja-JP" sz="1200" b="1" i="1">
                                      <a:solidFill>
                                        <a:schemeClr val="tx1">
                                          <a:lumMod val="75000"/>
                                          <a:lumOff val="25000"/>
                                        </a:schemeClr>
                                      </a:solidFill>
                                      <a:latin typeface="Cambria Math" panose="02040503050406030204" pitchFamily="18" charset="0"/>
                                      <a:ea typeface="Cambria Math" panose="02040503050406030204" pitchFamily="18" charset="0"/>
                                    </a:rPr>
                                    <m:t>𝒇</m:t>
                                  </m:r>
                                </m:sub>
                              </m:sSub>
                            </m:e>
                          </m:d>
                        </m:num>
                        <m:den>
                          <m:r>
                            <a:rPr lang="ja-JP" altLang="en-US" sz="1200">
                              <a:solidFill>
                                <a:schemeClr val="tx1">
                                  <a:lumMod val="75000"/>
                                  <a:lumOff val="25000"/>
                                </a:schemeClr>
                              </a:solidFill>
                              <a:latin typeface="Cambria Math" panose="02040503050406030204" pitchFamily="18" charset="0"/>
                            </a:rPr>
                            <m:t>𝜕</m:t>
                          </m:r>
                          <m:r>
                            <a:rPr lang="ja-JP" altLang="en-US" sz="1200" i="1">
                              <a:solidFill>
                                <a:schemeClr val="tx1">
                                  <a:lumMod val="75000"/>
                                  <a:lumOff val="25000"/>
                                </a:schemeClr>
                              </a:solidFill>
                              <a:latin typeface="Cambria Math" panose="02040503050406030204" pitchFamily="18" charset="0"/>
                            </a:rPr>
                            <m:t>𝑡</m:t>
                          </m:r>
                        </m:den>
                      </m:f>
                      <m:r>
                        <a:rPr lang="ja-JP" altLang="en-US" sz="1200">
                          <a:solidFill>
                            <a:schemeClr val="tx1">
                              <a:lumMod val="75000"/>
                              <a:lumOff val="25000"/>
                            </a:schemeClr>
                          </a:solidFill>
                          <a:latin typeface="Cambria Math" panose="02040503050406030204" pitchFamily="18" charset="0"/>
                        </a:rPr>
                        <m:t>+</m:t>
                      </m:r>
                      <m:r>
                        <a:rPr lang="ja-JP" altLang="en-US" sz="1200">
                          <a:solidFill>
                            <a:schemeClr val="tx1">
                              <a:lumMod val="75000"/>
                              <a:lumOff val="25000"/>
                            </a:schemeClr>
                          </a:solidFill>
                          <a:latin typeface="Cambria Math" panose="02040503050406030204" pitchFamily="18" charset="0"/>
                        </a:rPr>
                        <m:t>𝛻</m:t>
                      </m:r>
                      <m:r>
                        <a:rPr lang="ja-JP" altLang="en-US" sz="1200">
                          <a:solidFill>
                            <a:schemeClr val="tx1">
                              <a:lumMod val="75000"/>
                              <a:lumOff val="25000"/>
                            </a:schemeClr>
                          </a:solidFill>
                          <a:latin typeface="Cambria Math" panose="02040503050406030204" pitchFamily="18" charset="0"/>
                        </a:rPr>
                        <m:t>・</m:t>
                      </m:r>
                      <m:d>
                        <m:dPr>
                          <m:ctrlPr>
                            <a:rPr lang="ja-JP" altLang="en-US" sz="1200" i="1">
                              <a:solidFill>
                                <a:schemeClr val="tx1">
                                  <a:lumMod val="75000"/>
                                  <a:lumOff val="25000"/>
                                </a:schemeClr>
                              </a:solidFill>
                              <a:latin typeface="Cambria Math" panose="02040503050406030204" pitchFamily="18" charset="0"/>
                            </a:rPr>
                          </m:ctrlPr>
                        </m:dPr>
                        <m:e>
                          <m:r>
                            <a:rPr lang="ja-JP" altLang="en-US" sz="1200" i="1">
                              <a:solidFill>
                                <a:schemeClr val="tx1">
                                  <a:lumMod val="75000"/>
                                  <a:lumOff val="25000"/>
                                </a:schemeClr>
                              </a:solidFill>
                              <a:latin typeface="Cambria Math" panose="02040503050406030204" pitchFamily="18" charset="0"/>
                            </a:rPr>
                            <m:t>𝜖𝜌</m:t>
                          </m:r>
                          <m:sSub>
                            <m:sSubPr>
                              <m:ctrlPr>
                                <a:rPr lang="en-US" altLang="ja-JP" sz="1200" b="1" i="1">
                                  <a:solidFill>
                                    <a:schemeClr val="tx1">
                                      <a:lumMod val="75000"/>
                                      <a:lumOff val="25000"/>
                                    </a:schemeClr>
                                  </a:solidFill>
                                  <a:latin typeface="Cambria Math" panose="02040503050406030204" pitchFamily="18" charset="0"/>
                                  <a:ea typeface="Cambria Math" panose="02040503050406030204" pitchFamily="18" charset="0"/>
                                </a:rPr>
                              </m:ctrlPr>
                            </m:sSubPr>
                            <m:e>
                              <m:r>
                                <a:rPr lang="ja-JP" altLang="en-US" sz="1200" b="1" i="1">
                                  <a:solidFill>
                                    <a:schemeClr val="tx1">
                                      <a:lumMod val="75000"/>
                                      <a:lumOff val="25000"/>
                                    </a:schemeClr>
                                  </a:solidFill>
                                  <a:latin typeface="Cambria Math" panose="02040503050406030204" pitchFamily="18" charset="0"/>
                                </a:rPr>
                                <m:t>𝒖</m:t>
                              </m:r>
                            </m:e>
                            <m:sub>
                              <m:r>
                                <a:rPr lang="en-US" altLang="ja-JP" sz="1200" b="1" i="1">
                                  <a:solidFill>
                                    <a:schemeClr val="tx1">
                                      <a:lumMod val="75000"/>
                                      <a:lumOff val="25000"/>
                                    </a:schemeClr>
                                  </a:solidFill>
                                  <a:latin typeface="Cambria Math" panose="02040503050406030204" pitchFamily="18" charset="0"/>
                                  <a:ea typeface="Cambria Math" panose="02040503050406030204" pitchFamily="18" charset="0"/>
                                </a:rPr>
                                <m:t>𝒇</m:t>
                              </m:r>
                            </m:sub>
                          </m:sSub>
                          <m:sSub>
                            <m:sSubPr>
                              <m:ctrlPr>
                                <a:rPr lang="en-US" altLang="ja-JP" sz="1200" b="1" i="1">
                                  <a:solidFill>
                                    <a:schemeClr val="tx1">
                                      <a:lumMod val="75000"/>
                                      <a:lumOff val="25000"/>
                                    </a:schemeClr>
                                  </a:solidFill>
                                  <a:latin typeface="Cambria Math" panose="02040503050406030204" pitchFamily="18" charset="0"/>
                                  <a:ea typeface="Cambria Math" panose="02040503050406030204" pitchFamily="18" charset="0"/>
                                </a:rPr>
                              </m:ctrlPr>
                            </m:sSubPr>
                            <m:e>
                              <m:r>
                                <a:rPr lang="ja-JP" altLang="en-US" sz="1200" b="1" i="1">
                                  <a:solidFill>
                                    <a:schemeClr val="tx1">
                                      <a:lumMod val="75000"/>
                                      <a:lumOff val="25000"/>
                                    </a:schemeClr>
                                  </a:solidFill>
                                  <a:latin typeface="Cambria Math" panose="02040503050406030204" pitchFamily="18" charset="0"/>
                                </a:rPr>
                                <m:t>𝒖</m:t>
                              </m:r>
                            </m:e>
                            <m:sub>
                              <m:r>
                                <a:rPr lang="en-US" altLang="ja-JP" sz="1200" b="1" i="1">
                                  <a:solidFill>
                                    <a:schemeClr val="tx1">
                                      <a:lumMod val="75000"/>
                                      <a:lumOff val="25000"/>
                                    </a:schemeClr>
                                  </a:solidFill>
                                  <a:latin typeface="Cambria Math" panose="02040503050406030204" pitchFamily="18" charset="0"/>
                                  <a:ea typeface="Cambria Math" panose="02040503050406030204" pitchFamily="18" charset="0"/>
                                </a:rPr>
                                <m:t>𝒇</m:t>
                              </m:r>
                            </m:sub>
                          </m:sSub>
                        </m:e>
                      </m:d>
                      <m:r>
                        <a:rPr lang="ja-JP" altLang="en-US" sz="1200">
                          <a:solidFill>
                            <a:schemeClr val="tx1">
                              <a:lumMod val="75000"/>
                              <a:lumOff val="25000"/>
                            </a:schemeClr>
                          </a:solidFill>
                          <a:latin typeface="Cambria Math" panose="02040503050406030204" pitchFamily="18" charset="0"/>
                        </a:rPr>
                        <m:t>=−</m:t>
                      </m:r>
                      <m:r>
                        <a:rPr lang="ja-JP" altLang="en-US" sz="1200" i="1">
                          <a:solidFill>
                            <a:schemeClr val="tx1">
                              <a:lumMod val="75000"/>
                              <a:lumOff val="25000"/>
                            </a:schemeClr>
                          </a:solidFill>
                          <a:latin typeface="Cambria Math" panose="02040503050406030204" pitchFamily="18" charset="0"/>
                        </a:rPr>
                        <m:t>𝜖</m:t>
                      </m:r>
                      <m:r>
                        <a:rPr lang="ja-JP" altLang="en-US" sz="1200">
                          <a:solidFill>
                            <a:schemeClr val="tx1">
                              <a:lumMod val="75000"/>
                              <a:lumOff val="25000"/>
                            </a:schemeClr>
                          </a:solidFill>
                          <a:latin typeface="Cambria Math" panose="02040503050406030204" pitchFamily="18" charset="0"/>
                        </a:rPr>
                        <m:t>𝛻</m:t>
                      </m:r>
                      <m:r>
                        <a:rPr lang="ja-JP" altLang="en-US" sz="1200" i="1">
                          <a:solidFill>
                            <a:schemeClr val="tx1">
                              <a:lumMod val="75000"/>
                              <a:lumOff val="25000"/>
                            </a:schemeClr>
                          </a:solidFill>
                          <a:latin typeface="Cambria Math" panose="02040503050406030204" pitchFamily="18" charset="0"/>
                        </a:rPr>
                        <m:t>𝑝</m:t>
                      </m:r>
                      <m:r>
                        <a:rPr lang="ja-JP" altLang="en-US" sz="1200">
                          <a:solidFill>
                            <a:schemeClr val="tx1">
                              <a:lumMod val="75000"/>
                              <a:lumOff val="25000"/>
                            </a:schemeClr>
                          </a:solidFill>
                          <a:latin typeface="Cambria Math" panose="02040503050406030204" pitchFamily="18" charset="0"/>
                        </a:rPr>
                        <m:t>+</m:t>
                      </m:r>
                      <m:sSub>
                        <m:sSubPr>
                          <m:ctrlPr>
                            <a:rPr lang="ja-JP" altLang="en-US" sz="1200" i="1">
                              <a:solidFill>
                                <a:schemeClr val="tx1">
                                  <a:lumMod val="75000"/>
                                  <a:lumOff val="25000"/>
                                </a:schemeClr>
                              </a:solidFill>
                              <a:latin typeface="Cambria Math" panose="02040503050406030204" pitchFamily="18" charset="0"/>
                            </a:rPr>
                          </m:ctrlPr>
                        </m:sSubPr>
                        <m:e>
                          <m:r>
                            <a:rPr lang="ja-JP" altLang="en-US" sz="1200" b="1" i="1">
                              <a:solidFill>
                                <a:schemeClr val="tx1">
                                  <a:lumMod val="75000"/>
                                  <a:lumOff val="25000"/>
                                </a:schemeClr>
                              </a:solidFill>
                              <a:latin typeface="Cambria Math" panose="02040503050406030204" pitchFamily="18" charset="0"/>
                            </a:rPr>
                            <m:t>𝒇</m:t>
                          </m:r>
                        </m:e>
                        <m:sub>
                          <m:r>
                            <a:rPr lang="ja-JP" altLang="en-US" sz="1200" b="1" i="1">
                              <a:solidFill>
                                <a:schemeClr val="tx1">
                                  <a:lumMod val="75000"/>
                                  <a:lumOff val="25000"/>
                                </a:schemeClr>
                              </a:solidFill>
                              <a:latin typeface="Cambria Math" panose="02040503050406030204" pitchFamily="18" charset="0"/>
                            </a:rPr>
                            <m:t>𝒔</m:t>
                          </m:r>
                        </m:sub>
                      </m:sSub>
                      <m:r>
                        <a:rPr lang="ja-JP" altLang="en-US" sz="1200">
                          <a:solidFill>
                            <a:schemeClr val="tx1">
                              <a:lumMod val="75000"/>
                              <a:lumOff val="25000"/>
                            </a:schemeClr>
                          </a:solidFill>
                          <a:latin typeface="Cambria Math" panose="02040503050406030204" pitchFamily="18" charset="0"/>
                        </a:rPr>
                        <m:t>+</m:t>
                      </m:r>
                      <m:r>
                        <a:rPr lang="ja-JP" altLang="en-US" sz="1200">
                          <a:solidFill>
                            <a:schemeClr val="tx1">
                              <a:lumMod val="75000"/>
                              <a:lumOff val="25000"/>
                            </a:schemeClr>
                          </a:solidFill>
                          <a:latin typeface="Cambria Math" panose="02040503050406030204" pitchFamily="18" charset="0"/>
                        </a:rPr>
                        <m:t>𝛻</m:t>
                      </m:r>
                      <m:r>
                        <a:rPr lang="ja-JP" altLang="en-US" sz="1200">
                          <a:solidFill>
                            <a:schemeClr val="tx1">
                              <a:lumMod val="75000"/>
                              <a:lumOff val="25000"/>
                            </a:schemeClr>
                          </a:solidFill>
                          <a:latin typeface="Cambria Math" panose="02040503050406030204" pitchFamily="18" charset="0"/>
                        </a:rPr>
                        <m:t>・</m:t>
                      </m:r>
                      <m:d>
                        <m:dPr>
                          <m:ctrlPr>
                            <a:rPr lang="ja-JP" altLang="en-US" sz="1200" i="1">
                              <a:solidFill>
                                <a:schemeClr val="tx1">
                                  <a:lumMod val="75000"/>
                                  <a:lumOff val="25000"/>
                                </a:schemeClr>
                              </a:solidFill>
                              <a:latin typeface="Cambria Math" panose="02040503050406030204" pitchFamily="18" charset="0"/>
                            </a:rPr>
                          </m:ctrlPr>
                        </m:dPr>
                        <m:e>
                          <m:r>
                            <a:rPr lang="ja-JP" altLang="en-US" sz="1200" i="1">
                              <a:solidFill>
                                <a:schemeClr val="tx1">
                                  <a:lumMod val="75000"/>
                                  <a:lumOff val="25000"/>
                                </a:schemeClr>
                              </a:solidFill>
                              <a:latin typeface="Cambria Math" panose="02040503050406030204" pitchFamily="18" charset="0"/>
                            </a:rPr>
                            <m:t>𝜖</m:t>
                          </m:r>
                          <m:r>
                            <a:rPr lang="ja-JP" altLang="en-US" sz="1200" b="1" i="1">
                              <a:solidFill>
                                <a:schemeClr val="tx1">
                                  <a:lumMod val="75000"/>
                                  <a:lumOff val="25000"/>
                                </a:schemeClr>
                              </a:solidFill>
                              <a:latin typeface="Cambria Math" panose="02040503050406030204" pitchFamily="18" charset="0"/>
                            </a:rPr>
                            <m:t>𝝉</m:t>
                          </m:r>
                        </m:e>
                      </m:d>
                      <m:r>
                        <a:rPr lang="ja-JP" altLang="en-US" sz="1200">
                          <a:solidFill>
                            <a:schemeClr val="tx1">
                              <a:lumMod val="75000"/>
                              <a:lumOff val="25000"/>
                            </a:schemeClr>
                          </a:solidFill>
                          <a:latin typeface="Cambria Math" panose="02040503050406030204" pitchFamily="18" charset="0"/>
                        </a:rPr>
                        <m:t>+</m:t>
                      </m:r>
                      <m:r>
                        <a:rPr lang="ja-JP" altLang="en-US" sz="1200" i="1">
                          <a:solidFill>
                            <a:schemeClr val="tx1">
                              <a:lumMod val="75000"/>
                              <a:lumOff val="25000"/>
                            </a:schemeClr>
                          </a:solidFill>
                          <a:latin typeface="Cambria Math" panose="02040503050406030204" pitchFamily="18" charset="0"/>
                        </a:rPr>
                        <m:t>𝜖𝜌</m:t>
                      </m:r>
                      <m:r>
                        <a:rPr lang="ja-JP" altLang="en-US" sz="1200" b="1" i="1">
                          <a:solidFill>
                            <a:schemeClr val="tx1">
                              <a:lumMod val="75000"/>
                              <a:lumOff val="25000"/>
                            </a:schemeClr>
                          </a:solidFill>
                          <a:latin typeface="Cambria Math" panose="02040503050406030204" pitchFamily="18" charset="0"/>
                        </a:rPr>
                        <m:t>𝒈</m:t>
                      </m:r>
                      <m:r>
                        <a:rPr lang="en-US" altLang="ja-JP" sz="1200" b="1" i="1" smtClean="0">
                          <a:solidFill>
                            <a:schemeClr val="tx1">
                              <a:lumMod val="75000"/>
                              <a:lumOff val="25000"/>
                            </a:schemeClr>
                          </a:solidFill>
                          <a:latin typeface="Cambria Math" panose="02040503050406030204" pitchFamily="18" charset="0"/>
                        </a:rPr>
                        <m:t>+</m:t>
                      </m:r>
                      <m:sSub>
                        <m:sSubPr>
                          <m:ctrlPr>
                            <a:rPr lang="en-US" altLang="ja-JP" sz="1200" b="1" i="1" smtClean="0">
                              <a:solidFill>
                                <a:schemeClr val="tx1">
                                  <a:lumMod val="75000"/>
                                  <a:lumOff val="25000"/>
                                </a:schemeClr>
                              </a:solidFill>
                              <a:latin typeface="Cambria Math" panose="02040503050406030204" pitchFamily="18" charset="0"/>
                            </a:rPr>
                          </m:ctrlPr>
                        </m:sSubPr>
                        <m:e>
                          <m:r>
                            <a:rPr lang="en-US" altLang="ja-JP" sz="1200" b="1" i="1" smtClean="0">
                              <a:solidFill>
                                <a:schemeClr val="tx1">
                                  <a:lumMod val="75000"/>
                                  <a:lumOff val="25000"/>
                                </a:schemeClr>
                              </a:solidFill>
                              <a:latin typeface="Cambria Math" panose="02040503050406030204" pitchFamily="18" charset="0"/>
                            </a:rPr>
                            <m:t>𝑭</m:t>
                          </m:r>
                        </m:e>
                        <m:sub>
                          <m:r>
                            <a:rPr lang="en-US" altLang="ja-JP" sz="1200" b="1" i="1" smtClean="0">
                              <a:solidFill>
                                <a:schemeClr val="tx1">
                                  <a:lumMod val="75000"/>
                                  <a:lumOff val="25000"/>
                                </a:schemeClr>
                              </a:solidFill>
                              <a:latin typeface="Cambria Math" panose="02040503050406030204" pitchFamily="18" charset="0"/>
                            </a:rPr>
                            <m:t>𝑰𝑩</m:t>
                          </m:r>
                        </m:sub>
                      </m:sSub>
                    </m:oMath>
                  </m:oMathPara>
                </a14:m>
                <a:endParaRPr lang="en-US" altLang="ja-JP" sz="1200" b="1" dirty="0">
                  <a:solidFill>
                    <a:schemeClr val="tx1">
                      <a:lumMod val="75000"/>
                      <a:lumOff val="25000"/>
                    </a:schemeClr>
                  </a:solidFill>
                  <a:latin typeface="Cambria Math" panose="02040503050406030204" pitchFamily="18" charset="0"/>
                </a:endParaRPr>
              </a:p>
            </p:txBody>
          </p:sp>
        </mc:Choice>
        <mc:Fallback xmlns="">
          <p:sp>
            <p:nvSpPr>
              <p:cNvPr id="62" name="正方形/長方形 61">
                <a:extLst>
                  <a:ext uri="{FF2B5EF4-FFF2-40B4-BE49-F238E27FC236}">
                    <a16:creationId xmlns:a16="http://schemas.microsoft.com/office/drawing/2014/main" xmlns:a14="http://schemas.microsoft.com/office/drawing/2010/main" xmlns="" id="{92A191B0-0679-453A-8898-F4DECFE19728}"/>
                  </a:ext>
                </a:extLst>
              </p:cNvPr>
              <p:cNvSpPr>
                <a:spLocks noRot="1" noChangeAspect="1" noMove="1" noResize="1" noEditPoints="1" noAdjustHandles="1" noChangeArrowheads="1" noChangeShapeType="1" noTextEdit="1"/>
              </p:cNvSpPr>
              <p:nvPr/>
            </p:nvSpPr>
            <p:spPr>
              <a:xfrm>
                <a:off x="601786" y="4737470"/>
                <a:ext cx="4293551" cy="480453"/>
              </a:xfrm>
              <a:prstGeom prst="rect">
                <a:avLst/>
              </a:prstGeom>
              <a:blipFill rotWithShape="0">
                <a:blip r:embed="rId10"/>
                <a:stretch>
                  <a:fillRect b="-126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3" name="テキスト ボックス 62">
                <a:extLst>
                  <a:ext uri="{FF2B5EF4-FFF2-40B4-BE49-F238E27FC236}">
                    <a16:creationId xmlns:a16="http://schemas.microsoft.com/office/drawing/2014/main" id="{8D37FE31-90B8-E340-A5C3-FFAD4573B590}"/>
                  </a:ext>
                </a:extLst>
              </p:cNvPr>
              <p:cNvSpPr txBox="1"/>
              <p:nvPr/>
            </p:nvSpPr>
            <p:spPr>
              <a:xfrm>
                <a:off x="3344684" y="3890565"/>
                <a:ext cx="803297" cy="181396"/>
              </a:xfrm>
              <a:prstGeom prst="rect">
                <a:avLst/>
              </a:prstGeom>
              <a:noFill/>
            </p:spPr>
            <p:txBody>
              <a:bodyPr wrap="none" lIns="0" tIns="0" rIns="0" bIns="0" rtlCol="0">
                <a:spAutoFit/>
              </a:bodyPr>
              <a:lstStyle/>
              <a:p>
                <a14:m>
                  <m:oMath xmlns:m="http://schemas.openxmlformats.org/officeDocument/2006/math">
                    <m:sSub>
                      <m:sSubPr>
                        <m:ctrlPr>
                          <a:rPr lang="en-US" altLang="ja-JP" sz="1050" b="1" i="1" smtClean="0">
                            <a:latin typeface="Cambria Math" panose="02040503050406030204" pitchFamily="18" charset="0"/>
                          </a:rPr>
                        </m:ctrlPr>
                      </m:sSubPr>
                      <m:e>
                        <m:r>
                          <a:rPr lang="en-US" altLang="ja-JP" sz="1050" b="1" i="1" smtClean="0">
                            <a:latin typeface="Cambria Math" panose="02040503050406030204" pitchFamily="18" charset="0"/>
                          </a:rPr>
                          <m:t>𝒖</m:t>
                        </m:r>
                      </m:e>
                      <m:sub>
                        <m:r>
                          <a:rPr lang="en-US" altLang="ja-JP" sz="1050" b="1" i="1" smtClean="0">
                            <a:latin typeface="Cambria Math" panose="02040503050406030204" pitchFamily="18" charset="0"/>
                          </a:rPr>
                          <m:t>𝒇</m:t>
                        </m:r>
                      </m:sub>
                    </m:sSub>
                    <m:r>
                      <a:rPr lang="en-US" altLang="ja-JP" sz="1050" b="1" i="1" smtClean="0">
                        <a:latin typeface="Cambria Math" panose="02040503050406030204" pitchFamily="18" charset="0"/>
                      </a:rPr>
                      <m:t> :</m:t>
                    </m:r>
                    <m:r>
                      <a:rPr lang="ja-JP" altLang="en-US" sz="1050" b="1" i="1">
                        <a:latin typeface="Cambria Math" panose="02040503050406030204" pitchFamily="18" charset="0"/>
                      </a:rPr>
                      <m:t>気相</m:t>
                    </m:r>
                  </m:oMath>
                </a14:m>
                <a:r>
                  <a:rPr lang="ja-JP" altLang="en-US" sz="1050" dirty="0"/>
                  <a:t>速度</a:t>
                </a:r>
              </a:p>
            </p:txBody>
          </p:sp>
        </mc:Choice>
        <mc:Fallback xmlns="">
          <p:sp>
            <p:nvSpPr>
              <p:cNvPr id="63" name="テキスト ボックス 62">
                <a:extLst>
                  <a:ext uri="{FF2B5EF4-FFF2-40B4-BE49-F238E27FC236}">
                    <a16:creationId xmlns:a16="http://schemas.microsoft.com/office/drawing/2014/main" xmlns="" xmlns:a14="http://schemas.microsoft.com/office/drawing/2010/main" id="{8D37FE31-90B8-E340-A5C3-FFAD4573B590}"/>
                  </a:ext>
                </a:extLst>
              </p:cNvPr>
              <p:cNvSpPr txBox="1">
                <a:spLocks noRot="1" noChangeAspect="1" noMove="1" noResize="1" noEditPoints="1" noAdjustHandles="1" noChangeArrowheads="1" noChangeShapeType="1" noTextEdit="1"/>
              </p:cNvSpPr>
              <p:nvPr/>
            </p:nvSpPr>
            <p:spPr>
              <a:xfrm>
                <a:off x="3344684" y="3890565"/>
                <a:ext cx="803297" cy="181396"/>
              </a:xfrm>
              <a:prstGeom prst="rect">
                <a:avLst/>
              </a:prstGeom>
              <a:blipFill rotWithShape="0">
                <a:blip r:embed="rId11"/>
                <a:stretch>
                  <a:fillRect l="-4580" t="-16667" r="-9924" b="-40000"/>
                </a:stretch>
              </a:blipFill>
            </p:spPr>
            <p:txBody>
              <a:bodyPr/>
              <a:lstStyle/>
              <a:p>
                <a:r>
                  <a:rPr lang="ja-JP" altLang="en-US">
                    <a:noFill/>
                  </a:rPr>
                  <a:t> </a:t>
                </a:r>
              </a:p>
            </p:txBody>
          </p:sp>
        </mc:Fallback>
      </mc:AlternateContent>
      <p:cxnSp>
        <p:nvCxnSpPr>
          <p:cNvPr id="18" name="カギ線コネクタ 17"/>
          <p:cNvCxnSpPr/>
          <p:nvPr/>
        </p:nvCxnSpPr>
        <p:spPr>
          <a:xfrm rot="16200000" flipH="1">
            <a:off x="3800636" y="3955868"/>
            <a:ext cx="1178763" cy="516802"/>
          </a:xfrm>
          <a:prstGeom prst="bentConnector3">
            <a:avLst>
              <a:gd name="adj1" fmla="val 635"/>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7" name="円/楕円 66"/>
          <p:cNvSpPr/>
          <p:nvPr/>
        </p:nvSpPr>
        <p:spPr>
          <a:xfrm>
            <a:off x="4416679" y="4814699"/>
            <a:ext cx="463480" cy="489082"/>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 name="immersed">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12"/>
          <a:srcRect l="22370" r="20105"/>
          <a:stretch/>
        </p:blipFill>
        <p:spPr>
          <a:xfrm>
            <a:off x="6249743" y="1977756"/>
            <a:ext cx="2273255" cy="3951822"/>
          </a:xfrm>
          <a:prstGeom prst="rect">
            <a:avLst/>
          </a:prstGeom>
        </p:spPr>
      </p:pic>
      <p:cxnSp>
        <p:nvCxnSpPr>
          <p:cNvPr id="5" name="直線コネクタ 4"/>
          <p:cNvCxnSpPr>
            <a:cxnSpLocks/>
          </p:cNvCxnSpPr>
          <p:nvPr/>
        </p:nvCxnSpPr>
        <p:spPr>
          <a:xfrm>
            <a:off x="7880938" y="4737470"/>
            <a:ext cx="307828" cy="829608"/>
          </a:xfrm>
          <a:prstGeom prst="line">
            <a:avLst/>
          </a:prstGeom>
          <a:ln>
            <a:solidFill>
              <a:srgbClr val="2B317C"/>
            </a:solidFill>
          </a:ln>
        </p:spPr>
        <p:style>
          <a:lnRef idx="1">
            <a:schemeClr val="accent1"/>
          </a:lnRef>
          <a:fillRef idx="0">
            <a:schemeClr val="accent1"/>
          </a:fillRef>
          <a:effectRef idx="0">
            <a:schemeClr val="accent1"/>
          </a:effectRef>
          <a:fontRef idx="minor">
            <a:schemeClr val="tx1"/>
          </a:fontRef>
        </p:style>
      </p:cxnSp>
      <p:sp>
        <p:nvSpPr>
          <p:cNvPr id="40" name="テキスト ボックス 39">
            <a:extLst>
              <a:ext uri="{FF2B5EF4-FFF2-40B4-BE49-F238E27FC236}">
                <a16:creationId xmlns:a16="http://schemas.microsoft.com/office/drawing/2014/main" id="{A8B3454E-C9D9-0B42-8B90-B991DFFA47B4}"/>
              </a:ext>
            </a:extLst>
          </p:cNvPr>
          <p:cNvSpPr txBox="1"/>
          <p:nvPr/>
        </p:nvSpPr>
        <p:spPr>
          <a:xfrm>
            <a:off x="8069940" y="5616662"/>
            <a:ext cx="917116" cy="400110"/>
          </a:xfrm>
          <a:prstGeom prst="rect">
            <a:avLst/>
          </a:prstGeom>
          <a:noFill/>
        </p:spPr>
        <p:txBody>
          <a:bodyPr wrap="square" rtlCol="0">
            <a:spAutoFit/>
          </a:bodyPr>
          <a:lstStyle/>
          <a:p>
            <a:r>
              <a:rPr lang="ja-JP" altLang="en-US" sz="2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壁面</a:t>
            </a:r>
            <a:endParaRPr lang="en-US" altLang="ja-JP" sz="2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cxnSp>
        <p:nvCxnSpPr>
          <p:cNvPr id="42" name="直線コネクタ 41"/>
          <p:cNvCxnSpPr>
            <a:cxnSpLocks/>
            <a:endCxn id="43" idx="1"/>
          </p:cNvCxnSpPr>
          <p:nvPr/>
        </p:nvCxnSpPr>
        <p:spPr>
          <a:xfrm flipV="1">
            <a:off x="7928264" y="1572869"/>
            <a:ext cx="166263" cy="444827"/>
          </a:xfrm>
          <a:prstGeom prst="line">
            <a:avLst/>
          </a:prstGeom>
          <a:ln>
            <a:solidFill>
              <a:srgbClr val="7C0019"/>
            </a:solidFill>
          </a:ln>
        </p:spPr>
        <p:style>
          <a:lnRef idx="1">
            <a:schemeClr val="accent1"/>
          </a:lnRef>
          <a:fillRef idx="0">
            <a:schemeClr val="accent1"/>
          </a:fillRef>
          <a:effectRef idx="0">
            <a:schemeClr val="accent1"/>
          </a:effectRef>
          <a:fontRef idx="minor">
            <a:schemeClr val="tx1"/>
          </a:fontRef>
        </p:style>
      </p:cxnSp>
      <p:sp>
        <p:nvSpPr>
          <p:cNvPr id="43" name="テキスト ボックス 42">
            <a:extLst>
              <a:ext uri="{FF2B5EF4-FFF2-40B4-BE49-F238E27FC236}">
                <a16:creationId xmlns:a16="http://schemas.microsoft.com/office/drawing/2014/main" id="{A8B3454E-C9D9-0B42-8B90-B991DFFA47B4}"/>
              </a:ext>
            </a:extLst>
          </p:cNvPr>
          <p:cNvSpPr txBox="1"/>
          <p:nvPr/>
        </p:nvSpPr>
        <p:spPr>
          <a:xfrm>
            <a:off x="8094527" y="1218926"/>
            <a:ext cx="917116" cy="707886"/>
          </a:xfrm>
          <a:prstGeom prst="rect">
            <a:avLst/>
          </a:prstGeom>
          <a:noFill/>
        </p:spPr>
        <p:txBody>
          <a:bodyPr wrap="square" rtlCol="0">
            <a:spAutoFit/>
          </a:bodyPr>
          <a:lstStyle/>
          <a:p>
            <a:r>
              <a:rPr lang="ja-JP" altLang="en-US" sz="200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流体領域</a:t>
            </a:r>
            <a:endParaRPr lang="en-US" altLang="ja-JP" sz="2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Tree>
    <p:extLst>
      <p:ext uri="{BB962C8B-B14F-4D97-AF65-F5344CB8AC3E}">
        <p14:creationId xmlns:p14="http://schemas.microsoft.com/office/powerpoint/2010/main" val="14758532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55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3BC4F318-0487-4D8B-B3CF-769324A6C991}"/>
              </a:ext>
            </a:extLst>
          </p:cNvPr>
          <p:cNvSpPr>
            <a:spLocks noGrp="1"/>
          </p:cNvSpPr>
          <p:nvPr>
            <p:ph type="title"/>
          </p:nvPr>
        </p:nvSpPr>
        <p:spPr/>
        <p:txBody>
          <a:bodyPr>
            <a:normAutofit/>
          </a:bodyPr>
          <a:lstStyle/>
          <a:p>
            <a:r>
              <a:rPr kumimoji="1" lang="en-US" altLang="ja-JP" dirty="0"/>
              <a:t> </a:t>
            </a:r>
            <a:r>
              <a:rPr lang="ja-JP" altLang="en-US" dirty="0"/>
              <a:t>解析条件</a:t>
            </a:r>
            <a:endParaRPr kumimoji="1" lang="ja-JP" altLang="en-US" dirty="0"/>
          </a:p>
        </p:txBody>
      </p:sp>
      <p:sp>
        <p:nvSpPr>
          <p:cNvPr id="8" name="テキスト ボックス 7">
            <a:extLst>
              <a:ext uri="{FF2B5EF4-FFF2-40B4-BE49-F238E27FC236}">
                <a16:creationId xmlns:a16="http://schemas.microsoft.com/office/drawing/2014/main" id="{8040607D-C2AF-4B1D-8B0F-8EE53AB94E73}"/>
              </a:ext>
            </a:extLst>
          </p:cNvPr>
          <p:cNvSpPr txBox="1"/>
          <p:nvPr/>
        </p:nvSpPr>
        <p:spPr>
          <a:xfrm>
            <a:off x="260571" y="1233150"/>
            <a:ext cx="7979419" cy="461665"/>
          </a:xfrm>
          <a:prstGeom prst="rect">
            <a:avLst/>
          </a:prstGeom>
          <a:noFill/>
        </p:spPr>
        <p:txBody>
          <a:bodyPr wrap="square" rtlCol="0">
            <a:spAutoFit/>
          </a:bodyPr>
          <a:lstStyle/>
          <a:p>
            <a:r>
              <a:rPr lang="ja-JP" altLang="en-US" sz="2400" dirty="0">
                <a:latin typeface="Arial" panose="020B0604020202020204" pitchFamily="34" charset="0"/>
                <a:ea typeface="メイリオ" panose="020B0604030504040204" pitchFamily="50" charset="-128"/>
                <a:cs typeface="Arial" panose="020B0604020202020204" pitchFamily="34" charset="0"/>
              </a:rPr>
              <a:t>下杵の降下速度</a:t>
            </a:r>
            <a:r>
              <a:rPr lang="en-US" altLang="ja-JP" sz="2400" dirty="0">
                <a:latin typeface="Arial" panose="020B0604020202020204" pitchFamily="34" charset="0"/>
                <a:ea typeface="メイリオ" panose="020B0604030504040204" pitchFamily="50" charset="-128"/>
                <a:cs typeface="Arial" panose="020B0604020202020204" pitchFamily="34" charset="0"/>
              </a:rPr>
              <a:t>100, 200, …., 700 mm/s </a:t>
            </a:r>
            <a:r>
              <a:rPr lang="ja-JP" altLang="en-US" sz="2400" dirty="0">
                <a:latin typeface="Arial" panose="020B0604020202020204" pitchFamily="34" charset="0"/>
                <a:ea typeface="メイリオ" panose="020B0604030504040204" pitchFamily="50" charset="-128"/>
                <a:cs typeface="Arial" panose="020B0604020202020204" pitchFamily="34" charset="0"/>
              </a:rPr>
              <a:t>の</a:t>
            </a:r>
            <a:r>
              <a:rPr lang="en-US" altLang="ja-JP" sz="2400" dirty="0">
                <a:latin typeface="Arial" panose="020B0604020202020204" pitchFamily="34" charset="0"/>
                <a:ea typeface="メイリオ" panose="020B0604030504040204" pitchFamily="50" charset="-128"/>
                <a:cs typeface="Arial" panose="020B0604020202020204" pitchFamily="34" charset="0"/>
              </a:rPr>
              <a:t>7</a:t>
            </a:r>
            <a:r>
              <a:rPr lang="ja-JP" altLang="en-US" sz="2400" dirty="0">
                <a:latin typeface="Arial" panose="020B0604020202020204" pitchFamily="34" charset="0"/>
                <a:ea typeface="メイリオ" panose="020B0604030504040204" pitchFamily="50" charset="-128"/>
                <a:cs typeface="Arial" panose="020B0604020202020204" pitchFamily="34" charset="0"/>
              </a:rPr>
              <a:t>ケースを比較</a:t>
            </a:r>
          </a:p>
        </p:txBody>
      </p:sp>
      <mc:AlternateContent xmlns:mc="http://schemas.openxmlformats.org/markup-compatibility/2006" xmlns:a14="http://schemas.microsoft.com/office/drawing/2010/main">
        <mc:Choice Requires="a14">
          <p:graphicFrame>
            <p:nvGraphicFramePr>
              <p:cNvPr id="21" name="表 20">
                <a:extLst>
                  <a:ext uri="{FF2B5EF4-FFF2-40B4-BE49-F238E27FC236}">
                    <a16:creationId xmlns:a16="http://schemas.microsoft.com/office/drawing/2014/main" id="{3903F68F-6E4E-46A7-871F-1AAE90C3CC5B}"/>
                  </a:ext>
                </a:extLst>
              </p:cNvPr>
              <p:cNvGraphicFramePr>
                <a:graphicFrameLocks noGrp="1"/>
              </p:cNvGraphicFramePr>
              <p:nvPr>
                <p:extLst>
                  <p:ext uri="{D42A27DB-BD31-4B8C-83A1-F6EECF244321}">
                    <p14:modId xmlns:p14="http://schemas.microsoft.com/office/powerpoint/2010/main" val="1888491097"/>
                  </p:ext>
                </p:extLst>
              </p:nvPr>
            </p:nvGraphicFramePr>
            <p:xfrm>
              <a:off x="471233" y="2393028"/>
              <a:ext cx="2342106" cy="1642482"/>
            </p:xfrm>
            <a:graphic>
              <a:graphicData uri="http://schemas.openxmlformats.org/drawingml/2006/table">
                <a:tbl>
                  <a:tblPr>
                    <a:tableStyleId>{8EC20E35-A176-4012-BC5E-935CFFF8708E}</a:tableStyleId>
                  </a:tblPr>
                  <a:tblGrid>
                    <a:gridCol w="1171053">
                      <a:extLst>
                        <a:ext uri="{9D8B030D-6E8A-4147-A177-3AD203B41FA5}">
                          <a16:colId xmlns:a16="http://schemas.microsoft.com/office/drawing/2014/main" val="20000"/>
                        </a:ext>
                      </a:extLst>
                    </a:gridCol>
                    <a:gridCol w="1171053">
                      <a:extLst>
                        <a:ext uri="{9D8B030D-6E8A-4147-A177-3AD203B41FA5}">
                          <a16:colId xmlns:a16="http://schemas.microsoft.com/office/drawing/2014/main" val="20001"/>
                        </a:ext>
                      </a:extLst>
                    </a:gridCol>
                  </a:tblGrid>
                  <a:tr h="224575">
                    <a:tc gridSpan="2">
                      <a:txBody>
                        <a:bodyPr/>
                        <a:lstStyle/>
                        <a:p>
                          <a:pPr algn="ctr" fontAlgn="ctr"/>
                          <a:r>
                            <a:rPr lang="en-US" sz="1000" u="sng" strike="noStrike" dirty="0">
                              <a:effectLst/>
                              <a:latin typeface="+mn-lt"/>
                            </a:rPr>
                            <a:t>Gas</a:t>
                          </a:r>
                          <a:r>
                            <a:rPr lang="ja-JP" altLang="en-US" sz="1000" u="sng" strike="noStrike" dirty="0">
                              <a:effectLst/>
                              <a:latin typeface="+mn-lt"/>
                            </a:rPr>
                            <a:t> </a:t>
                          </a:r>
                          <a:r>
                            <a:rPr lang="en-US" altLang="ja-JP" sz="1000" u="sng" strike="noStrike" dirty="0">
                              <a:effectLst/>
                              <a:latin typeface="+mn-lt"/>
                            </a:rPr>
                            <a:t>phase</a:t>
                          </a:r>
                          <a:endParaRPr lang="en-US" sz="1000" b="0" i="0" u="sng"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hMerge="1">
                      <a:txBody>
                        <a:bodyPr/>
                        <a:lstStyle/>
                        <a:p>
                          <a:endParaRPr kumimoji="1" lang="ja-JP" altLang="en-US"/>
                        </a:p>
                      </a:txBody>
                      <a:tcPr/>
                    </a:tc>
                    <a:extLst>
                      <a:ext uri="{0D108BD9-81ED-4DB2-BD59-A6C34878D82A}">
                        <a16:rowId xmlns:a16="http://schemas.microsoft.com/office/drawing/2014/main" val="10000"/>
                      </a:ext>
                    </a:extLst>
                  </a:tr>
                  <a:tr h="178886">
                    <a:tc>
                      <a:txBody>
                        <a:bodyPr/>
                        <a:lstStyle/>
                        <a:p>
                          <a:pPr algn="ctr" fontAlgn="ctr"/>
                          <a:r>
                            <a:rPr lang="en-US" sz="1000" u="none" strike="noStrike" dirty="0">
                              <a:effectLst/>
                              <a:latin typeface="+mn-lt"/>
                            </a:rPr>
                            <a:t> Viscosity</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pPr algn="ctr" fontAlgn="ctr"/>
                          <a14:m>
                            <m:oMath xmlns:m="http://schemas.openxmlformats.org/officeDocument/2006/math">
                              <m:r>
                                <a:rPr lang="en-US" altLang="ja-JP" sz="1000" u="none" strike="noStrike" dirty="0" smtClean="0">
                                  <a:effectLst/>
                                  <a:latin typeface="Cambria Math" panose="02040503050406030204" pitchFamily="18" charset="0"/>
                                </a:rPr>
                                <m:t> 1.8×</m:t>
                              </m:r>
                              <m:sSup>
                                <m:sSupPr>
                                  <m:ctrlPr>
                                    <a:rPr lang="en-US" altLang="ja-JP" sz="1000" i="1" u="none" strike="noStrike" dirty="0" smtClean="0">
                                      <a:effectLst/>
                                      <a:latin typeface="Cambria Math" panose="02040503050406030204" pitchFamily="18" charset="0"/>
                                    </a:rPr>
                                  </m:ctrlPr>
                                </m:sSupPr>
                                <m:e>
                                  <m:r>
                                    <a:rPr lang="en-US" altLang="ja-JP" sz="1000" u="none" strike="noStrike" dirty="0" smtClean="0">
                                      <a:effectLst/>
                                      <a:latin typeface="Cambria Math" panose="02040503050406030204" pitchFamily="18" charset="0"/>
                                    </a:rPr>
                                    <m:t>10</m:t>
                                  </m:r>
                                </m:e>
                                <m:sup>
                                  <m:r>
                                    <a:rPr lang="en-US" altLang="ja-JP" sz="1000" u="none" strike="noStrike" dirty="0" smtClean="0">
                                      <a:effectLst/>
                                      <a:latin typeface="Cambria Math" panose="02040503050406030204" pitchFamily="18" charset="0"/>
                                    </a:rPr>
                                    <m:t>−5</m:t>
                                  </m:r>
                                </m:sup>
                              </m:sSup>
                            </m:oMath>
                          </a14:m>
                          <a:r>
                            <a:rPr lang="en-US" altLang="ja-JP" sz="1000" u="none" strike="noStrike" dirty="0">
                              <a:effectLst/>
                              <a:latin typeface="+mn-lt"/>
                            </a:rPr>
                            <a:t> [Pa</a:t>
                          </a:r>
                          <a:r>
                            <a:rPr lang="ja-JP" altLang="en-US" sz="1000" u="none" strike="noStrike" dirty="0">
                              <a:effectLst/>
                              <a:latin typeface="+mn-lt"/>
                            </a:rPr>
                            <a:t>・</a:t>
                          </a:r>
                          <a:r>
                            <a:rPr lang="en-US" altLang="ja-JP" sz="1000" u="none" strike="noStrike" dirty="0">
                              <a:effectLst/>
                              <a:latin typeface="+mn-lt"/>
                            </a:rPr>
                            <a:t>s]</a:t>
                          </a:r>
                          <a:endParaRPr lang="en-US" altLang="ja-JP"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val="10001"/>
                      </a:ext>
                    </a:extLst>
                  </a:tr>
                  <a:tr h="176982">
                    <a:tc>
                      <a:txBody>
                        <a:bodyPr/>
                        <a:lstStyle/>
                        <a:p>
                          <a:pPr algn="ctr" fontAlgn="ctr"/>
                          <a:r>
                            <a:rPr lang="en-US" sz="1000" u="none" strike="noStrike" dirty="0">
                              <a:effectLst/>
                              <a:latin typeface="+mn-lt"/>
                            </a:rPr>
                            <a:t> Density</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altLang="ja-JP" sz="1000" u="none" strike="noStrike" dirty="0">
                              <a:effectLst/>
                              <a:latin typeface="+mn-lt"/>
                            </a:rPr>
                            <a:t> 1 [kg/m</a:t>
                          </a:r>
                          <a:r>
                            <a:rPr lang="en-US" altLang="ja-JP" sz="1000" u="none" strike="noStrike" baseline="30000" dirty="0">
                              <a:effectLst/>
                              <a:latin typeface="+mn-lt"/>
                            </a:rPr>
                            <a:t>3</a:t>
                          </a:r>
                          <a:r>
                            <a:rPr lang="en-US" altLang="ja-JP" sz="1000" u="none" strike="noStrike" baseline="0" dirty="0">
                              <a:effectLst/>
                              <a:latin typeface="+mn-lt"/>
                            </a:rPr>
                            <a:t>]</a:t>
                          </a:r>
                          <a:endParaRPr lang="ja-JP" altLang="en-US" sz="1000" b="0" i="0" u="none" strike="noStrike" dirty="0">
                            <a:solidFill>
                              <a:srgbClr val="000000"/>
                            </a:solidFill>
                            <a:effectLst/>
                            <a:latin typeface="+mn-lt"/>
                            <a:ea typeface="ＭＳ Ｐゴシック" panose="020B0600070205080204" pitchFamily="50" charset="-128"/>
                            <a:cs typeface="Segoe UI" panose="020B0502040204020203" pitchFamily="34" charset="0"/>
                          </a:endParaRPr>
                        </a:p>
                      </a:txBody>
                      <a:tcPr marL="7144" marR="7144" marT="7144" marB="0" anchor="ctr"/>
                    </a:tc>
                    <a:extLst>
                      <a:ext uri="{0D108BD9-81ED-4DB2-BD59-A6C34878D82A}">
                        <a16:rowId xmlns:a16="http://schemas.microsoft.com/office/drawing/2014/main" val="10002"/>
                      </a:ext>
                    </a:extLst>
                  </a:tr>
                  <a:tr h="218332">
                    <a:tc gridSpan="2">
                      <a:txBody>
                        <a:bodyPr/>
                        <a:lstStyle/>
                        <a:p>
                          <a:pPr algn="ctr" fontAlgn="ctr"/>
                          <a:r>
                            <a:rPr lang="en-US" altLang="ja-JP" sz="1000" u="sng" strike="noStrike" dirty="0">
                              <a:effectLst/>
                              <a:latin typeface="+mn-lt"/>
                            </a:rPr>
                            <a:t>Solid phase</a:t>
                          </a:r>
                          <a:endParaRPr lang="ja-JP" altLang="en-US" sz="1000" b="0" i="0" u="sng" strike="noStrike" dirty="0">
                            <a:solidFill>
                              <a:srgbClr val="000000"/>
                            </a:solidFill>
                            <a:effectLst/>
                            <a:latin typeface="+mn-lt"/>
                            <a:ea typeface="ＭＳ Ｐゴシック" panose="020B0600070205080204" pitchFamily="50" charset="-128"/>
                            <a:cs typeface="Segoe UI" panose="020B0502040204020203" pitchFamily="34" charset="0"/>
                          </a:endParaRPr>
                        </a:p>
                      </a:txBody>
                      <a:tcPr marL="7144" marR="7144" marT="7144" marB="0" anchor="ctr"/>
                    </a:tc>
                    <a:tc hMerge="1">
                      <a:txBody>
                        <a:bodyPr/>
                        <a:lstStyle/>
                        <a:p>
                          <a:pPr algn="l" fontAlgn="ctr"/>
                          <a:endParaRPr lang="ja-JP" altLang="en-US" sz="11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9525" marR="9525" marT="9525" marB="0" anchor="ctr"/>
                    </a:tc>
                    <a:extLst>
                      <a:ext uri="{0D108BD9-81ED-4DB2-BD59-A6C34878D82A}">
                        <a16:rowId xmlns:a16="http://schemas.microsoft.com/office/drawing/2014/main" val="10003"/>
                      </a:ext>
                    </a:extLst>
                  </a:tr>
                  <a:tr h="177799">
                    <a:tc>
                      <a:txBody>
                        <a:bodyPr/>
                        <a:lstStyle/>
                        <a:p>
                          <a:pPr algn="ctr" fontAlgn="ctr"/>
                          <a:r>
                            <a:rPr lang="en-US" sz="1000" u="none" strike="noStrike" dirty="0">
                              <a:effectLst/>
                              <a:latin typeface="+mn-lt"/>
                            </a:rPr>
                            <a:t> Density</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sz="1000" u="none" strike="noStrike" dirty="0">
                              <a:effectLst/>
                              <a:latin typeface="+mn-lt"/>
                            </a:rPr>
                            <a:t> 1500 </a:t>
                          </a:r>
                          <a:r>
                            <a:rPr lang="en-US" altLang="ja-JP" sz="1000" u="none" strike="noStrike" dirty="0">
                              <a:effectLst/>
                              <a:latin typeface="+mn-lt"/>
                            </a:rPr>
                            <a:t>[kg/m</a:t>
                          </a:r>
                          <a:r>
                            <a:rPr lang="en-US" altLang="ja-JP" sz="1000" u="none" strike="noStrike" baseline="30000" dirty="0">
                              <a:effectLst/>
                              <a:latin typeface="+mn-lt"/>
                            </a:rPr>
                            <a:t>3</a:t>
                          </a:r>
                          <a:r>
                            <a:rPr lang="en-US" altLang="ja-JP" sz="1000" u="none" strike="noStrike" baseline="0" dirty="0">
                              <a:effectLst/>
                              <a:latin typeface="+mn-lt"/>
                            </a:rPr>
                            <a:t>]</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val="1424046096"/>
                      </a:ext>
                    </a:extLst>
                  </a:tr>
                  <a:tr h="176982">
                    <a:tc>
                      <a:txBody>
                        <a:bodyPr/>
                        <a:lstStyle/>
                        <a:p>
                          <a:pPr algn="ctr" fontAlgn="ctr"/>
                          <a:r>
                            <a:rPr lang="en-US" sz="1000" u="none" strike="noStrike" dirty="0">
                              <a:effectLst/>
                              <a:latin typeface="+mn-lt"/>
                            </a:rPr>
                            <a:t> Spring constant</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sz="1000" u="none" strike="noStrike" dirty="0">
                              <a:effectLst/>
                              <a:latin typeface="+mn-lt"/>
                            </a:rPr>
                            <a:t> 50</a:t>
                          </a:r>
                          <a:r>
                            <a:rPr lang="en-US" sz="1000" u="none" strike="noStrike" baseline="0" dirty="0">
                              <a:effectLst/>
                              <a:latin typeface="+mn-lt"/>
                            </a:rPr>
                            <a:t> [N/m] </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val="10006"/>
                      </a:ext>
                    </a:extLst>
                  </a:tr>
                  <a:tr h="176982">
                    <a:tc>
                      <a:txBody>
                        <a:bodyPr/>
                        <a:lstStyle/>
                        <a:p>
                          <a:pPr algn="ctr" fontAlgn="ctr"/>
                          <a:r>
                            <a:rPr lang="en-US" sz="1000" u="none" strike="noStrike" dirty="0">
                              <a:effectLst/>
                              <a:latin typeface="+mn-lt"/>
                            </a:rPr>
                            <a:t> Coefficient of restitution</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sz="1000" u="none" strike="noStrike" dirty="0">
                              <a:effectLst/>
                              <a:latin typeface="+mn-lt"/>
                            </a:rPr>
                            <a:t> 0.9</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val="10007"/>
                      </a:ext>
                    </a:extLst>
                  </a:tr>
                  <a:tr h="176982">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en-US" altLang="ja-JP" sz="1000" u="none" strike="noStrike" dirty="0">
                              <a:effectLst/>
                              <a:latin typeface="+mn-lt"/>
                            </a:rPr>
                            <a:t> Coefficient of friction</a:t>
                          </a:r>
                        </a:p>
                      </a:txBody>
                      <a:tcPr marL="7144" marR="7144" marT="7144" marB="0" anchor="ctr"/>
                    </a:tc>
                    <a:tc>
                      <a:txBody>
                        <a:bodyPr/>
                        <a:lstStyle/>
                        <a:p>
                          <a:pPr algn="ctr" fontAlgn="ctr"/>
                          <a:r>
                            <a:rPr lang="en-US" sz="1000" u="none" strike="noStrike" dirty="0">
                              <a:effectLst/>
                              <a:latin typeface="+mn-lt"/>
                            </a:rPr>
                            <a:t> 0.3</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val="10008"/>
                      </a:ext>
                    </a:extLst>
                  </a:tr>
                </a:tbl>
              </a:graphicData>
            </a:graphic>
          </p:graphicFrame>
        </mc:Choice>
        <mc:Fallback xmlns="">
          <p:graphicFrame>
            <p:nvGraphicFramePr>
              <p:cNvPr id="21" name="表 20">
                <a:extLst>
                  <a:ext uri="{FF2B5EF4-FFF2-40B4-BE49-F238E27FC236}">
                    <a16:creationId xmlns:a16="http://schemas.microsoft.com/office/drawing/2014/main" xmlns:a14="http://schemas.microsoft.com/office/drawing/2010/main" xmlns="" id="{3903F68F-6E4E-46A7-871F-1AAE90C3CC5B}"/>
                  </a:ext>
                </a:extLst>
              </p:cNvPr>
              <p:cNvGraphicFramePr>
                <a:graphicFrameLocks noGrp="1"/>
              </p:cNvGraphicFramePr>
              <p:nvPr>
                <p:extLst>
                  <p:ext uri="{D42A27DB-BD31-4B8C-83A1-F6EECF244321}">
                    <p14:modId xmlns:p14="http://schemas.microsoft.com/office/powerpoint/2010/main" val="1888491097"/>
                  </p:ext>
                </p:extLst>
              </p:nvPr>
            </p:nvGraphicFramePr>
            <p:xfrm>
              <a:off x="471233" y="2393028"/>
              <a:ext cx="2342106" cy="1642482"/>
            </p:xfrm>
            <a:graphic>
              <a:graphicData uri="http://schemas.openxmlformats.org/drawingml/2006/table">
                <a:tbl>
                  <a:tblPr>
                    <a:tableStyleId>{8EC20E35-A176-4012-BC5E-935CFFF8708E}</a:tableStyleId>
                  </a:tblPr>
                  <a:tblGrid>
                    <a:gridCol w="1171053">
                      <a:extLst>
                        <a:ext uri="{9D8B030D-6E8A-4147-A177-3AD203B41FA5}">
                          <a16:colId xmlns:a16="http://schemas.microsoft.com/office/drawing/2014/main" xmlns:a14="http://schemas.microsoft.com/office/drawing/2010/main" xmlns="" val="20000"/>
                        </a:ext>
                      </a:extLst>
                    </a:gridCol>
                    <a:gridCol w="1171053">
                      <a:extLst>
                        <a:ext uri="{9D8B030D-6E8A-4147-A177-3AD203B41FA5}">
                          <a16:colId xmlns:a16="http://schemas.microsoft.com/office/drawing/2014/main" xmlns:a14="http://schemas.microsoft.com/office/drawing/2010/main" xmlns="" val="20001"/>
                        </a:ext>
                      </a:extLst>
                    </a:gridCol>
                  </a:tblGrid>
                  <a:tr h="224575">
                    <a:tc gridSpan="2">
                      <a:txBody>
                        <a:bodyPr/>
                        <a:lstStyle/>
                        <a:p>
                          <a:pPr algn="ctr" fontAlgn="ctr"/>
                          <a:r>
                            <a:rPr lang="en-US" sz="1000" u="sng" strike="noStrike" dirty="0">
                              <a:effectLst/>
                              <a:latin typeface="+mn-lt"/>
                            </a:rPr>
                            <a:t>Gas</a:t>
                          </a:r>
                          <a:r>
                            <a:rPr lang="ja-JP" altLang="en-US" sz="1000" u="sng" strike="noStrike" dirty="0">
                              <a:effectLst/>
                              <a:latin typeface="+mn-lt"/>
                            </a:rPr>
                            <a:t> </a:t>
                          </a:r>
                          <a:r>
                            <a:rPr lang="en-US" altLang="ja-JP" sz="1000" u="sng" strike="noStrike" dirty="0">
                              <a:effectLst/>
                              <a:latin typeface="+mn-lt"/>
                            </a:rPr>
                            <a:t>phase</a:t>
                          </a:r>
                          <a:endParaRPr lang="en-US" sz="1000" b="0" i="0" u="sng"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hMerge="1">
                      <a:txBody>
                        <a:bodyPr/>
                        <a:lstStyle/>
                        <a:p>
                          <a:endParaRPr kumimoji="1" lang="ja-JP" altLang="en-US"/>
                        </a:p>
                      </a:txBody>
                      <a:tcPr/>
                    </a:tc>
                    <a:extLst>
                      <a:ext uri="{0D108BD9-81ED-4DB2-BD59-A6C34878D82A}">
                        <a16:rowId xmlns:a16="http://schemas.microsoft.com/office/drawing/2014/main" xmlns:a14="http://schemas.microsoft.com/office/drawing/2010/main" xmlns="" val="10000"/>
                      </a:ext>
                    </a:extLst>
                  </a:tr>
                  <a:tr h="178886">
                    <a:tc>
                      <a:txBody>
                        <a:bodyPr/>
                        <a:lstStyle/>
                        <a:p>
                          <a:pPr algn="ctr" fontAlgn="ctr"/>
                          <a:r>
                            <a:rPr lang="en-US" sz="1000" u="none" strike="noStrike" dirty="0">
                              <a:effectLst/>
                              <a:latin typeface="+mn-lt"/>
                            </a:rPr>
                            <a:t> Viscosity</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endParaRPr lang="ja-JP"/>
                        </a:p>
                      </a:txBody>
                      <a:tcPr marL="7144" marR="7144" marT="7144" marB="0" anchor="ctr">
                        <a:blipFill rotWithShape="0">
                          <a:blip r:embed="rId4"/>
                          <a:stretch>
                            <a:fillRect l="-100521" t="-134483" r="-1042" b="-744828"/>
                          </a:stretch>
                        </a:blipFill>
                      </a:tcPr>
                    </a:tc>
                    <a:extLst>
                      <a:ext uri="{0D108BD9-81ED-4DB2-BD59-A6C34878D82A}">
                        <a16:rowId xmlns:a16="http://schemas.microsoft.com/office/drawing/2014/main" xmlns:a14="http://schemas.microsoft.com/office/drawing/2010/main" xmlns="" val="10001"/>
                      </a:ext>
                    </a:extLst>
                  </a:tr>
                  <a:tr h="176982">
                    <a:tc>
                      <a:txBody>
                        <a:bodyPr/>
                        <a:lstStyle/>
                        <a:p>
                          <a:pPr algn="ctr" fontAlgn="ctr"/>
                          <a:r>
                            <a:rPr lang="en-US" sz="1000" u="none" strike="noStrike" dirty="0">
                              <a:effectLst/>
                              <a:latin typeface="+mn-lt"/>
                            </a:rPr>
                            <a:t> Density</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altLang="ja-JP" sz="1000" u="none" strike="noStrike" dirty="0">
                              <a:effectLst/>
                              <a:latin typeface="+mn-lt"/>
                            </a:rPr>
                            <a:t> 1 [kg/m</a:t>
                          </a:r>
                          <a:r>
                            <a:rPr lang="en-US" altLang="ja-JP" sz="1000" u="none" strike="noStrike" baseline="30000" dirty="0">
                              <a:effectLst/>
                              <a:latin typeface="+mn-lt"/>
                            </a:rPr>
                            <a:t>3</a:t>
                          </a:r>
                          <a:r>
                            <a:rPr lang="en-US" altLang="ja-JP" sz="1000" u="none" strike="noStrike" baseline="0" dirty="0">
                              <a:effectLst/>
                              <a:latin typeface="+mn-lt"/>
                            </a:rPr>
                            <a:t>]</a:t>
                          </a:r>
                          <a:endParaRPr lang="ja-JP" altLang="en-US" sz="1000" b="0" i="0" u="none" strike="noStrike" dirty="0">
                            <a:solidFill>
                              <a:srgbClr val="000000"/>
                            </a:solidFill>
                            <a:effectLst/>
                            <a:latin typeface="+mn-lt"/>
                            <a:ea typeface="ＭＳ Ｐゴシック" panose="020B0600070205080204" pitchFamily="50" charset="-128"/>
                            <a:cs typeface="Segoe UI" panose="020B0502040204020203" pitchFamily="34" charset="0"/>
                          </a:endParaRPr>
                        </a:p>
                      </a:txBody>
                      <a:tcPr marL="7144" marR="7144" marT="7144" marB="0" anchor="ctr"/>
                    </a:tc>
                    <a:extLst>
                      <a:ext uri="{0D108BD9-81ED-4DB2-BD59-A6C34878D82A}">
                        <a16:rowId xmlns:a16="http://schemas.microsoft.com/office/drawing/2014/main" xmlns:a14="http://schemas.microsoft.com/office/drawing/2010/main" xmlns="" val="10002"/>
                      </a:ext>
                    </a:extLst>
                  </a:tr>
                  <a:tr h="218332">
                    <a:tc gridSpan="2">
                      <a:txBody>
                        <a:bodyPr/>
                        <a:lstStyle/>
                        <a:p>
                          <a:pPr algn="ctr" fontAlgn="ctr"/>
                          <a:r>
                            <a:rPr lang="en-US" altLang="ja-JP" sz="1000" u="sng" strike="noStrike" dirty="0">
                              <a:effectLst/>
                              <a:latin typeface="+mn-lt"/>
                            </a:rPr>
                            <a:t>Solid phase</a:t>
                          </a:r>
                          <a:endParaRPr lang="ja-JP" altLang="en-US" sz="1000" b="0" i="0" u="sng" strike="noStrike" dirty="0">
                            <a:solidFill>
                              <a:srgbClr val="000000"/>
                            </a:solidFill>
                            <a:effectLst/>
                            <a:latin typeface="+mn-lt"/>
                            <a:ea typeface="ＭＳ Ｐゴシック" panose="020B0600070205080204" pitchFamily="50" charset="-128"/>
                            <a:cs typeface="Segoe UI" panose="020B0502040204020203" pitchFamily="34" charset="0"/>
                          </a:endParaRPr>
                        </a:p>
                      </a:txBody>
                      <a:tcPr marL="7144" marR="7144" marT="7144" marB="0" anchor="ctr"/>
                    </a:tc>
                    <a:tc hMerge="1">
                      <a:txBody>
                        <a:bodyPr/>
                        <a:lstStyle/>
                        <a:p>
                          <a:pPr algn="l" fontAlgn="ctr"/>
                          <a:endParaRPr lang="ja-JP" altLang="en-US" sz="11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9525" marR="9525" marT="9525" marB="0" anchor="ctr"/>
                    </a:tc>
                    <a:extLst>
                      <a:ext uri="{0D108BD9-81ED-4DB2-BD59-A6C34878D82A}">
                        <a16:rowId xmlns:a16="http://schemas.microsoft.com/office/drawing/2014/main" xmlns:a14="http://schemas.microsoft.com/office/drawing/2010/main" xmlns="" val="10003"/>
                      </a:ext>
                    </a:extLst>
                  </a:tr>
                  <a:tr h="177799">
                    <a:tc>
                      <a:txBody>
                        <a:bodyPr/>
                        <a:lstStyle/>
                        <a:p>
                          <a:pPr algn="ctr" fontAlgn="ctr"/>
                          <a:r>
                            <a:rPr lang="en-US" sz="1000" u="none" strike="noStrike" dirty="0">
                              <a:effectLst/>
                              <a:latin typeface="+mn-lt"/>
                            </a:rPr>
                            <a:t> Density</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sz="1000" u="none" strike="noStrike" dirty="0">
                              <a:effectLst/>
                              <a:latin typeface="+mn-lt"/>
                            </a:rPr>
                            <a:t> 1500 </a:t>
                          </a:r>
                          <a:r>
                            <a:rPr lang="en-US" altLang="ja-JP" sz="1000" u="none" strike="noStrike" dirty="0">
                              <a:effectLst/>
                              <a:latin typeface="+mn-lt"/>
                            </a:rPr>
                            <a:t>[kg/m</a:t>
                          </a:r>
                          <a:r>
                            <a:rPr lang="en-US" altLang="ja-JP" sz="1000" u="none" strike="noStrike" baseline="30000" dirty="0">
                              <a:effectLst/>
                              <a:latin typeface="+mn-lt"/>
                            </a:rPr>
                            <a:t>3</a:t>
                          </a:r>
                          <a:r>
                            <a:rPr lang="en-US" altLang="ja-JP" sz="1000" u="none" strike="noStrike" baseline="0" dirty="0">
                              <a:effectLst/>
                              <a:latin typeface="+mn-lt"/>
                            </a:rPr>
                            <a:t>]</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xmlns:a14="http://schemas.microsoft.com/office/drawing/2010/main" xmlns="" val="1424046096"/>
                      </a:ext>
                    </a:extLst>
                  </a:tr>
                  <a:tr h="176982">
                    <a:tc>
                      <a:txBody>
                        <a:bodyPr/>
                        <a:lstStyle/>
                        <a:p>
                          <a:pPr algn="ctr" fontAlgn="ctr"/>
                          <a:r>
                            <a:rPr lang="en-US" sz="1000" u="none" strike="noStrike" dirty="0">
                              <a:effectLst/>
                              <a:latin typeface="+mn-lt"/>
                            </a:rPr>
                            <a:t> Spring constant</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sz="1000" u="none" strike="noStrike" dirty="0">
                              <a:effectLst/>
                              <a:latin typeface="+mn-lt"/>
                            </a:rPr>
                            <a:t> 50</a:t>
                          </a:r>
                          <a:r>
                            <a:rPr lang="en-US" sz="1000" u="none" strike="noStrike" baseline="0" dirty="0">
                              <a:effectLst/>
                              <a:latin typeface="+mn-lt"/>
                            </a:rPr>
                            <a:t> [N/m] </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xmlns:a14="http://schemas.microsoft.com/office/drawing/2010/main" xmlns="" val="10006"/>
                      </a:ext>
                    </a:extLst>
                  </a:tr>
                  <a:tr h="311944">
                    <a:tc>
                      <a:txBody>
                        <a:bodyPr/>
                        <a:lstStyle/>
                        <a:p>
                          <a:pPr algn="ctr" fontAlgn="ctr"/>
                          <a:r>
                            <a:rPr lang="en-US" sz="1000" u="none" strike="noStrike" dirty="0">
                              <a:effectLst/>
                              <a:latin typeface="+mn-lt"/>
                            </a:rPr>
                            <a:t> Coefficient of restitution</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sz="1000" u="none" strike="noStrike" dirty="0">
                              <a:effectLst/>
                              <a:latin typeface="+mn-lt"/>
                            </a:rPr>
                            <a:t> 0.9</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xmlns:a14="http://schemas.microsoft.com/office/drawing/2010/main" xmlns="" val="10007"/>
                      </a:ext>
                    </a:extLst>
                  </a:tr>
                  <a:tr h="176982">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en-US" altLang="ja-JP" sz="1000" u="none" strike="noStrike" dirty="0">
                              <a:effectLst/>
                              <a:latin typeface="+mn-lt"/>
                            </a:rPr>
                            <a:t> Coefficient of friction</a:t>
                          </a:r>
                        </a:p>
                      </a:txBody>
                      <a:tcPr marL="7144" marR="7144" marT="7144" marB="0" anchor="ctr"/>
                    </a:tc>
                    <a:tc>
                      <a:txBody>
                        <a:bodyPr/>
                        <a:lstStyle/>
                        <a:p>
                          <a:pPr algn="ctr" fontAlgn="ctr"/>
                          <a:r>
                            <a:rPr lang="en-US" sz="1000" u="none" strike="noStrike" dirty="0">
                              <a:effectLst/>
                              <a:latin typeface="+mn-lt"/>
                            </a:rPr>
                            <a:t> 0.3</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xmlns:a14="http://schemas.microsoft.com/office/drawing/2010/main" xmlns="" val="10008"/>
                      </a:ext>
                    </a:extLst>
                  </a:tr>
                </a:tbl>
              </a:graphicData>
            </a:graphic>
          </p:graphicFrame>
        </mc:Fallback>
      </mc:AlternateContent>
      <p:graphicFrame>
        <p:nvGraphicFramePr>
          <p:cNvPr id="22" name="表 21">
            <a:extLst>
              <a:ext uri="{FF2B5EF4-FFF2-40B4-BE49-F238E27FC236}">
                <a16:creationId xmlns:a16="http://schemas.microsoft.com/office/drawing/2014/main" id="{2270D655-C87F-499B-A725-356B0D4CC172}"/>
              </a:ext>
            </a:extLst>
          </p:cNvPr>
          <p:cNvGraphicFramePr>
            <a:graphicFrameLocks noGrp="1"/>
          </p:cNvGraphicFramePr>
          <p:nvPr>
            <p:extLst>
              <p:ext uri="{D42A27DB-BD31-4B8C-83A1-F6EECF244321}">
                <p14:modId xmlns:p14="http://schemas.microsoft.com/office/powerpoint/2010/main" val="777173096"/>
              </p:ext>
            </p:extLst>
          </p:nvPr>
        </p:nvGraphicFramePr>
        <p:xfrm>
          <a:off x="945474" y="4451008"/>
          <a:ext cx="1427460" cy="1390812"/>
        </p:xfrm>
        <a:graphic>
          <a:graphicData uri="http://schemas.openxmlformats.org/drawingml/2006/table">
            <a:tbl>
              <a:tblPr>
                <a:tableStyleId>{8EC20E35-A176-4012-BC5E-935CFFF8708E}</a:tableStyleId>
              </a:tblPr>
              <a:tblGrid>
                <a:gridCol w="713730">
                  <a:extLst>
                    <a:ext uri="{9D8B030D-6E8A-4147-A177-3AD203B41FA5}">
                      <a16:colId xmlns:a16="http://schemas.microsoft.com/office/drawing/2014/main" val="20000"/>
                    </a:ext>
                  </a:extLst>
                </a:gridCol>
                <a:gridCol w="713730">
                  <a:extLst>
                    <a:ext uri="{9D8B030D-6E8A-4147-A177-3AD203B41FA5}">
                      <a16:colId xmlns:a16="http://schemas.microsoft.com/office/drawing/2014/main" val="20001"/>
                    </a:ext>
                  </a:extLst>
                </a:gridCol>
              </a:tblGrid>
              <a:tr h="259516">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en-US" sz="1000" u="none" strike="noStrike" dirty="0">
                          <a:effectLst/>
                        </a:rPr>
                        <a:t>Diameter</a:t>
                      </a:r>
                      <a:endParaRPr lang="en-US" altLang="ja-JP" sz="1000" u="none" strike="noStrike" dirty="0">
                        <a:effectLst/>
                      </a:endParaRPr>
                    </a:p>
                  </a:txBody>
                  <a:tcPr marL="7144" marR="7144" marT="7144" marB="0" anchor="ctr"/>
                </a:tc>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en-US" altLang="ja-JP" sz="1000" u="none" strike="noStrike" dirty="0">
                          <a:effectLst/>
                        </a:rPr>
                        <a:t> 250 [μm]</a:t>
                      </a:r>
                    </a:p>
                  </a:txBody>
                  <a:tcPr marL="7144" marR="7144" marT="7144" marB="0" anchor="ctr"/>
                </a:tc>
                <a:extLst>
                  <a:ext uri="{0D108BD9-81ED-4DB2-BD59-A6C34878D82A}">
                    <a16:rowId xmlns:a16="http://schemas.microsoft.com/office/drawing/2014/main" val="10001"/>
                  </a:ext>
                </a:extLst>
              </a:tr>
              <a:tr h="260426">
                <a:tc>
                  <a:txBody>
                    <a:bodyPr/>
                    <a:lstStyle/>
                    <a:p>
                      <a:pPr algn="ctr" fontAlgn="ctr"/>
                      <a:r>
                        <a:rPr lang="en-US" sz="1000" u="none" strike="noStrike" dirty="0">
                          <a:effectLst/>
                        </a:rPr>
                        <a:t> Number of particles</a:t>
                      </a:r>
                      <a:endParaRPr lang="en-US" sz="10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sz="1000" u="none" strike="noStrike" dirty="0">
                          <a:effectLst/>
                        </a:rPr>
                        <a:t> 500,000</a:t>
                      </a:r>
                      <a:endParaRPr lang="en-US" sz="1000" b="1"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val="10003"/>
                  </a:ext>
                </a:extLst>
              </a:tr>
              <a:tr h="295389">
                <a:tc>
                  <a:txBody>
                    <a:bodyPr/>
                    <a:lstStyle/>
                    <a:p>
                      <a:pPr algn="ctr" fontAlgn="ctr"/>
                      <a:r>
                        <a:rPr lang="en-US" sz="1000" u="none" strike="noStrike" dirty="0">
                          <a:effectLst/>
                        </a:rPr>
                        <a:t> System</a:t>
                      </a:r>
                      <a:endParaRPr lang="en-US" sz="10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altLang="ja-JP" sz="1000" u="none" strike="noStrike" dirty="0">
                          <a:effectLst/>
                        </a:rPr>
                        <a:t> Mono-dispersed</a:t>
                      </a:r>
                      <a:endParaRPr lang="ja-JP" altLang="en-US" sz="1000" b="0" i="0" u="none" strike="noStrike" dirty="0">
                        <a:solidFill>
                          <a:srgbClr val="000000"/>
                        </a:solidFill>
                        <a:effectLst/>
                        <a:latin typeface="Segoe UI" panose="020B0502040204020203" pitchFamily="34" charset="0"/>
                        <a:ea typeface="ＭＳ Ｐゴシック" panose="020B0600070205080204" pitchFamily="50" charset="-128"/>
                        <a:cs typeface="Segoe UI" panose="020B0502040204020203" pitchFamily="34" charset="0"/>
                      </a:endParaRPr>
                    </a:p>
                  </a:txBody>
                  <a:tcPr marL="7144" marR="7144" marT="7144" marB="0" anchor="ctr"/>
                </a:tc>
                <a:extLst>
                  <a:ext uri="{0D108BD9-81ED-4DB2-BD59-A6C34878D82A}">
                    <a16:rowId xmlns:a16="http://schemas.microsoft.com/office/drawing/2014/main" val="10004"/>
                  </a:ext>
                </a:extLst>
              </a:tr>
              <a:tr h="195464">
                <a:tc>
                  <a:txBody>
                    <a:bodyPr/>
                    <a:lstStyle/>
                    <a:p>
                      <a:pPr algn="ctr" fontAlgn="ctr"/>
                      <a:r>
                        <a:rPr lang="en-US" sz="1000" u="none" strike="noStrike">
                          <a:effectLst/>
                        </a:rPr>
                        <a:t> Grid size</a:t>
                      </a:r>
                      <a:endParaRPr lang="en-US" sz="1000" b="0" i="0" u="none" strike="noStrike">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altLang="ja-JP" sz="1000" u="none" strike="noStrike" dirty="0">
                          <a:effectLst/>
                        </a:rPr>
                        <a:t> 0.5 [mm]</a:t>
                      </a:r>
                      <a:endParaRPr lang="ja-JP" altLang="en-US" sz="1000" b="0" i="0" u="none" strike="noStrike" dirty="0">
                        <a:solidFill>
                          <a:srgbClr val="000000"/>
                        </a:solidFill>
                        <a:effectLst/>
                        <a:latin typeface="Segoe UI" panose="020B0502040204020203" pitchFamily="34" charset="0"/>
                        <a:ea typeface="ＭＳ Ｐゴシック" panose="020B0600070205080204" pitchFamily="50" charset="-128"/>
                        <a:cs typeface="Segoe UI" panose="020B0502040204020203" pitchFamily="34" charset="0"/>
                      </a:endParaRPr>
                    </a:p>
                  </a:txBody>
                  <a:tcPr marL="7144" marR="7144" marT="7144" marB="0" anchor="ctr"/>
                </a:tc>
                <a:extLst>
                  <a:ext uri="{0D108BD9-81ED-4DB2-BD59-A6C34878D82A}">
                    <a16:rowId xmlns:a16="http://schemas.microsoft.com/office/drawing/2014/main" val="10005"/>
                  </a:ext>
                </a:extLst>
              </a:tr>
              <a:tr h="260426">
                <a:tc>
                  <a:txBody>
                    <a:bodyPr/>
                    <a:lstStyle/>
                    <a:p>
                      <a:pPr algn="ctr" fontAlgn="ctr"/>
                      <a:r>
                        <a:rPr lang="en-US" sz="1000" u="none" strike="noStrike" dirty="0">
                          <a:effectLst/>
                        </a:rPr>
                        <a:t> Calculation time</a:t>
                      </a:r>
                      <a:endParaRPr lang="en-US" sz="10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sz="1000" u="none" strike="noStrike" dirty="0">
                          <a:effectLst/>
                        </a:rPr>
                        <a:t> 0.2</a:t>
                      </a:r>
                      <a:r>
                        <a:rPr lang="en-US" altLang="ja-JP" sz="1000" u="none" strike="noStrike" dirty="0">
                          <a:effectLst/>
                        </a:rPr>
                        <a:t>4</a:t>
                      </a:r>
                      <a:r>
                        <a:rPr lang="en-US" sz="1000" u="none" strike="noStrike" dirty="0">
                          <a:effectLst/>
                        </a:rPr>
                        <a:t> [s]</a:t>
                      </a:r>
                      <a:endParaRPr lang="en-US" sz="10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val="10006"/>
                  </a:ext>
                </a:extLst>
              </a:tr>
            </a:tbl>
          </a:graphicData>
        </a:graphic>
      </p:graphicFrame>
      <p:sp>
        <p:nvSpPr>
          <p:cNvPr id="23" name="テキスト ボックス 22">
            <a:extLst>
              <a:ext uri="{FF2B5EF4-FFF2-40B4-BE49-F238E27FC236}">
                <a16:creationId xmlns:a16="http://schemas.microsoft.com/office/drawing/2014/main" id="{DEBE5114-80D2-4360-8F3D-8BD223D9AD5F}"/>
              </a:ext>
            </a:extLst>
          </p:cNvPr>
          <p:cNvSpPr txBox="1"/>
          <p:nvPr/>
        </p:nvSpPr>
        <p:spPr>
          <a:xfrm>
            <a:off x="566408" y="2151316"/>
            <a:ext cx="2151757" cy="276999"/>
          </a:xfrm>
          <a:prstGeom prst="rect">
            <a:avLst/>
          </a:prstGeom>
          <a:noFill/>
        </p:spPr>
        <p:txBody>
          <a:bodyPr wrap="square" rtlCol="0">
            <a:spAutoFit/>
          </a:bodyPr>
          <a:lstStyle/>
          <a:p>
            <a:pPr algn="ct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物性値</a:t>
            </a:r>
          </a:p>
        </p:txBody>
      </p:sp>
      <p:sp>
        <p:nvSpPr>
          <p:cNvPr id="25" name="テキスト ボックス 24">
            <a:extLst>
              <a:ext uri="{FF2B5EF4-FFF2-40B4-BE49-F238E27FC236}">
                <a16:creationId xmlns:a16="http://schemas.microsoft.com/office/drawing/2014/main" id="{DEBE5114-80D2-4360-8F3D-8BD223D9AD5F}"/>
              </a:ext>
            </a:extLst>
          </p:cNvPr>
          <p:cNvSpPr txBox="1"/>
          <p:nvPr/>
        </p:nvSpPr>
        <p:spPr>
          <a:xfrm>
            <a:off x="945474" y="4174009"/>
            <a:ext cx="1427460" cy="276999"/>
          </a:xfrm>
          <a:prstGeom prst="rect">
            <a:avLst/>
          </a:prstGeom>
          <a:noFill/>
        </p:spPr>
        <p:txBody>
          <a:bodyPr wrap="square" rtlCol="0" anchor="ctr">
            <a:spAutoFit/>
          </a:bodyPr>
          <a:lstStyle/>
          <a:p>
            <a:pPr algn="ct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計算条件</a:t>
            </a:r>
          </a:p>
        </p:txBody>
      </p:sp>
      <p:pic>
        <p:nvPicPr>
          <p:cNvPr id="27" name="図 26"/>
          <p:cNvPicPr/>
          <p:nvPr/>
        </p:nvPicPr>
        <p:blipFill>
          <a:blip r:embed="rId5"/>
          <a:stretch>
            <a:fillRect/>
          </a:stretch>
        </p:blipFill>
        <p:spPr>
          <a:xfrm>
            <a:off x="3209850" y="2159217"/>
            <a:ext cx="2923570" cy="3752586"/>
          </a:xfrm>
          <a:prstGeom prst="rect">
            <a:avLst/>
          </a:prstGeom>
        </p:spPr>
      </p:pic>
      <p:pic>
        <p:nvPicPr>
          <p:cNvPr id="12" name="geometry">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6"/>
          <a:srcRect l="16741" r="17306"/>
          <a:stretch/>
        </p:blipFill>
        <p:spPr>
          <a:xfrm>
            <a:off x="6369627" y="2162131"/>
            <a:ext cx="2473036" cy="3749672"/>
          </a:xfrm>
          <a:prstGeom prst="rect">
            <a:avLst/>
          </a:prstGeom>
        </p:spPr>
      </p:pic>
    </p:spTree>
    <p:extLst>
      <p:ext uri="{BB962C8B-B14F-4D97-AF65-F5344CB8AC3E}">
        <p14:creationId xmlns:p14="http://schemas.microsoft.com/office/powerpoint/2010/main" val="2030068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550"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12"/>
                </p:tgtEl>
              </p:cMediaNode>
            </p:video>
            <p:seq concurrent="1" nextAc="seek">
              <p:cTn id="8" restart="whenNotActive" fill="hold" evtFilter="cancelBubble" nodeType="interactiveSeq">
                <p:stCondLst>
                  <p:cond evt="onClick" delay="0">
                    <p:tgtEl>
                      <p:spTgt spid="1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2"/>
                                        </p:tgtEl>
                                      </p:cBhvr>
                                    </p:cmd>
                                  </p:childTnLst>
                                </p:cTn>
                              </p:par>
                            </p:childTnLst>
                          </p:cTn>
                        </p:par>
                      </p:childTnLst>
                    </p:cTn>
                  </p:par>
                </p:childTnLst>
              </p:cTn>
              <p:nextCondLst>
                <p:cond evt="onClick" delay="0">
                  <p:tgtEl>
                    <p:spTgt spid="12"/>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13">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815944" y="1012894"/>
            <a:ext cx="3600000" cy="1800000"/>
          </a:xfrm>
          <a:prstGeom prst="rect">
            <a:avLst/>
          </a:prstGeom>
        </p:spPr>
      </p:pic>
      <p:sp>
        <p:nvSpPr>
          <p:cNvPr id="2" name="タイトル 1">
            <a:extLst>
              <a:ext uri="{FF2B5EF4-FFF2-40B4-BE49-F238E27FC236}">
                <a16:creationId xmlns:a16="http://schemas.microsoft.com/office/drawing/2014/main" id="{D9390133-20B6-4DB4-A745-1F47E1A2772D}"/>
              </a:ext>
            </a:extLst>
          </p:cNvPr>
          <p:cNvSpPr>
            <a:spLocks noGrp="1"/>
          </p:cNvSpPr>
          <p:nvPr>
            <p:ph type="title"/>
          </p:nvPr>
        </p:nvSpPr>
        <p:spPr>
          <a:xfrm>
            <a:off x="-1" y="0"/>
            <a:ext cx="9058275" cy="796603"/>
          </a:xfrm>
        </p:spPr>
        <p:txBody>
          <a:bodyPr>
            <a:normAutofit/>
          </a:bodyPr>
          <a:lstStyle/>
          <a:p>
            <a:r>
              <a:rPr lang="en-US" altLang="ja-JP" dirty="0"/>
              <a:t> </a:t>
            </a:r>
            <a:r>
              <a:rPr lang="ja-JP" altLang="en-US" dirty="0"/>
              <a:t>結果・考察</a:t>
            </a:r>
            <a:endParaRPr kumimoji="1" lang="ja-JP" altLang="en-US" sz="2400" dirty="0"/>
          </a:p>
        </p:txBody>
      </p:sp>
      <p:pic>
        <p:nvPicPr>
          <p:cNvPr id="8" name="57">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7"/>
          <a:stretch>
            <a:fillRect/>
          </a:stretch>
        </p:blipFill>
        <p:spPr>
          <a:xfrm>
            <a:off x="831423" y="3422139"/>
            <a:ext cx="3600000" cy="1800000"/>
          </a:xfrm>
          <a:prstGeom prst="rect">
            <a:avLst/>
          </a:prstGeom>
        </p:spPr>
      </p:pic>
      <p:pic>
        <p:nvPicPr>
          <p:cNvPr id="24" name="図 23">
            <a:extLst>
              <a:ext uri="{FF2B5EF4-FFF2-40B4-BE49-F238E27FC236}">
                <a16:creationId xmlns:a16="http://schemas.microsoft.com/office/drawing/2014/main" id="{DD4DEB37-6AAF-4548-8388-C0A904A5258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61212" y="884592"/>
            <a:ext cx="4656934" cy="4656934"/>
          </a:xfrm>
          <a:prstGeom prst="rect">
            <a:avLst/>
          </a:prstGeom>
        </p:spPr>
      </p:pic>
      <p:sp>
        <p:nvSpPr>
          <p:cNvPr id="20" name="コンテンツ プレースホルダー 5">
            <a:extLst>
              <a:ext uri="{FF2B5EF4-FFF2-40B4-BE49-F238E27FC236}">
                <a16:creationId xmlns:a16="http://schemas.microsoft.com/office/drawing/2014/main" id="{473FB684-98E1-41A2-821E-C6B9A252483F}"/>
              </a:ext>
            </a:extLst>
          </p:cNvPr>
          <p:cNvSpPr txBox="1">
            <a:spLocks/>
          </p:cNvSpPr>
          <p:nvPr/>
        </p:nvSpPr>
        <p:spPr>
          <a:xfrm>
            <a:off x="807404" y="2812894"/>
            <a:ext cx="1815479" cy="33883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kumimoji="1" sz="1350" u="none"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1600" dirty="0">
                <a:ea typeface="メイリオ" panose="020B0604030504040204" pitchFamily="50" charset="-128"/>
              </a:rPr>
              <a:t>100 mm/s</a:t>
            </a:r>
            <a:endParaRPr lang="ja-JP" altLang="en-US" sz="1600" dirty="0">
              <a:ea typeface="メイリオ" panose="020B0604030504040204" pitchFamily="50" charset="-128"/>
            </a:endParaRPr>
          </a:p>
        </p:txBody>
      </p:sp>
      <p:sp>
        <p:nvSpPr>
          <p:cNvPr id="21" name="コンテンツ プレースホルダー 5">
            <a:extLst>
              <a:ext uri="{FF2B5EF4-FFF2-40B4-BE49-F238E27FC236}">
                <a16:creationId xmlns:a16="http://schemas.microsoft.com/office/drawing/2014/main" id="{473FB684-98E1-41A2-821E-C6B9A252483F}"/>
              </a:ext>
            </a:extLst>
          </p:cNvPr>
          <p:cNvSpPr txBox="1">
            <a:spLocks/>
          </p:cNvSpPr>
          <p:nvPr/>
        </p:nvSpPr>
        <p:spPr>
          <a:xfrm>
            <a:off x="2631423" y="2812894"/>
            <a:ext cx="1784522" cy="21600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kumimoji="1" sz="1350" u="none"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1600" dirty="0">
                <a:ea typeface="メイリオ" panose="020B0604030504040204" pitchFamily="50" charset="-128"/>
              </a:rPr>
              <a:t>300 mm/s</a:t>
            </a:r>
            <a:endParaRPr lang="ja-JP" altLang="en-US" sz="1600" dirty="0">
              <a:ea typeface="メイリオ" panose="020B0604030504040204" pitchFamily="50" charset="-128"/>
            </a:endParaRPr>
          </a:p>
        </p:txBody>
      </p:sp>
      <p:sp>
        <p:nvSpPr>
          <p:cNvPr id="22" name="コンテンツ プレースホルダー 5">
            <a:extLst>
              <a:ext uri="{FF2B5EF4-FFF2-40B4-BE49-F238E27FC236}">
                <a16:creationId xmlns:a16="http://schemas.microsoft.com/office/drawing/2014/main" id="{473FB684-98E1-41A2-821E-C6B9A252483F}"/>
              </a:ext>
            </a:extLst>
          </p:cNvPr>
          <p:cNvSpPr txBox="1">
            <a:spLocks/>
          </p:cNvSpPr>
          <p:nvPr/>
        </p:nvSpPr>
        <p:spPr>
          <a:xfrm>
            <a:off x="761211" y="5241724"/>
            <a:ext cx="1907863" cy="29980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kumimoji="1" sz="1350" u="none"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1600" dirty="0">
                <a:ea typeface="メイリオ" panose="020B0604030504040204" pitchFamily="50" charset="-128"/>
              </a:rPr>
              <a:t>500 mm/s</a:t>
            </a:r>
            <a:endParaRPr lang="ja-JP" altLang="en-US" sz="1600" dirty="0">
              <a:ea typeface="メイリオ" panose="020B0604030504040204" pitchFamily="50" charset="-128"/>
            </a:endParaRPr>
          </a:p>
        </p:txBody>
      </p:sp>
      <p:sp>
        <p:nvSpPr>
          <p:cNvPr id="23" name="コンテンツ プレースホルダー 5">
            <a:extLst>
              <a:ext uri="{FF2B5EF4-FFF2-40B4-BE49-F238E27FC236}">
                <a16:creationId xmlns:a16="http://schemas.microsoft.com/office/drawing/2014/main" id="{473FB684-98E1-41A2-821E-C6B9A252483F}"/>
              </a:ext>
            </a:extLst>
          </p:cNvPr>
          <p:cNvSpPr txBox="1">
            <a:spLocks/>
          </p:cNvSpPr>
          <p:nvPr/>
        </p:nvSpPr>
        <p:spPr>
          <a:xfrm>
            <a:off x="2669074" y="5264497"/>
            <a:ext cx="1762349" cy="27702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kumimoji="1" sz="1350" u="none"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1600" dirty="0">
                <a:ea typeface="メイリオ" panose="020B0604030504040204" pitchFamily="50" charset="-128"/>
              </a:rPr>
              <a:t>700 mm/s</a:t>
            </a:r>
            <a:endParaRPr lang="ja-JP" altLang="en-US" sz="1600" dirty="0">
              <a:ea typeface="メイリオ" panose="020B0604030504040204" pitchFamily="50" charset="-128"/>
            </a:endParaRPr>
          </a:p>
        </p:txBody>
      </p:sp>
      <p:pic>
        <p:nvPicPr>
          <p:cNvPr id="14" name="図 13"/>
          <p:cNvPicPr>
            <a:picLocks noChangeAspect="1"/>
          </p:cNvPicPr>
          <p:nvPr/>
        </p:nvPicPr>
        <p:blipFill rotWithShape="1">
          <a:blip r:embed="rId9">
            <a:extLst>
              <a:ext uri="{28A0092B-C50C-407E-A947-70E740481C1C}">
                <a14:useLocalDpi xmlns:a14="http://schemas.microsoft.com/office/drawing/2010/main" val="0"/>
              </a:ext>
            </a:extLst>
          </a:blip>
          <a:srcRect l="17055" r="17305"/>
          <a:stretch/>
        </p:blipFill>
        <p:spPr>
          <a:xfrm>
            <a:off x="0" y="1014965"/>
            <a:ext cx="820882" cy="3126440"/>
          </a:xfrm>
          <a:prstGeom prst="rect">
            <a:avLst/>
          </a:prstGeom>
        </p:spPr>
      </p:pic>
      <p:sp>
        <p:nvSpPr>
          <p:cNvPr id="28" name="円/楕円 27">
            <a:extLst>
              <a:ext uri="{FF2B5EF4-FFF2-40B4-BE49-F238E27FC236}">
                <a16:creationId xmlns:a16="http://schemas.microsoft.com/office/drawing/2014/main" id="{C8C14C62-6240-8F47-B3C1-19B94689744D}"/>
              </a:ext>
            </a:extLst>
          </p:cNvPr>
          <p:cNvSpPr/>
          <p:nvPr/>
        </p:nvSpPr>
        <p:spPr>
          <a:xfrm>
            <a:off x="2273968" y="4163083"/>
            <a:ext cx="3214389" cy="883227"/>
          </a:xfrm>
          <a:prstGeom prst="ellipse">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9" name="直線矢印コネクタ 28">
            <a:extLst>
              <a:ext uri="{FF2B5EF4-FFF2-40B4-BE49-F238E27FC236}">
                <a16:creationId xmlns:a16="http://schemas.microsoft.com/office/drawing/2014/main" id="{124C85A8-FE20-7142-ABF8-8EE476275A73}"/>
              </a:ext>
            </a:extLst>
          </p:cNvPr>
          <p:cNvCxnSpPr>
            <a:cxnSpLocks/>
            <a:stCxn id="30" idx="1"/>
            <a:endCxn id="28" idx="6"/>
          </p:cNvCxnSpPr>
          <p:nvPr/>
        </p:nvCxnSpPr>
        <p:spPr>
          <a:xfrm flipH="1">
            <a:off x="5488357" y="4322139"/>
            <a:ext cx="468061" cy="2825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テキスト ボックス 29">
            <a:extLst>
              <a:ext uri="{FF2B5EF4-FFF2-40B4-BE49-F238E27FC236}">
                <a16:creationId xmlns:a16="http://schemas.microsoft.com/office/drawing/2014/main" id="{A37AF185-656C-F447-ABE0-B28457F6F3E7}"/>
              </a:ext>
            </a:extLst>
          </p:cNvPr>
          <p:cNvSpPr txBox="1"/>
          <p:nvPr/>
        </p:nvSpPr>
        <p:spPr>
          <a:xfrm>
            <a:off x="5956418" y="4091306"/>
            <a:ext cx="2811646" cy="461665"/>
          </a:xfrm>
          <a:prstGeom prst="rect">
            <a:avLst/>
          </a:prstGeom>
          <a:noFill/>
        </p:spPr>
        <p:txBody>
          <a:bodyPr wrap="square" rtlCol="0">
            <a:spAutoFit/>
          </a:bodyPr>
          <a:lstStyle/>
          <a:p>
            <a:r>
              <a:rPr kumimoji="1" lang="ja-JP" altLang="en-US" sz="2400" dirty="0"/>
              <a:t>充填量に差がない</a:t>
            </a:r>
          </a:p>
        </p:txBody>
      </p:sp>
      <p:sp>
        <p:nvSpPr>
          <p:cNvPr id="37" name="円/楕円 36">
            <a:extLst>
              <a:ext uri="{FF2B5EF4-FFF2-40B4-BE49-F238E27FC236}">
                <a16:creationId xmlns:a16="http://schemas.microsoft.com/office/drawing/2014/main" id="{6718002E-D15B-CB49-9814-8C51E2BF89C3}"/>
              </a:ext>
            </a:extLst>
          </p:cNvPr>
          <p:cNvSpPr/>
          <p:nvPr/>
        </p:nvSpPr>
        <p:spPr>
          <a:xfrm>
            <a:off x="4599851" y="1281280"/>
            <a:ext cx="538272" cy="577212"/>
          </a:xfrm>
          <a:prstGeom prst="ellipse">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テキスト ボックス 37">
            <a:extLst>
              <a:ext uri="{FF2B5EF4-FFF2-40B4-BE49-F238E27FC236}">
                <a16:creationId xmlns:a16="http://schemas.microsoft.com/office/drawing/2014/main" id="{2593B1A0-6823-834D-BB53-4E3E518EA3D6}"/>
              </a:ext>
            </a:extLst>
          </p:cNvPr>
          <p:cNvSpPr txBox="1"/>
          <p:nvPr/>
        </p:nvSpPr>
        <p:spPr>
          <a:xfrm>
            <a:off x="5727098" y="1442993"/>
            <a:ext cx="3345706" cy="830997"/>
          </a:xfrm>
          <a:prstGeom prst="rect">
            <a:avLst/>
          </a:prstGeom>
          <a:noFill/>
        </p:spPr>
        <p:txBody>
          <a:bodyPr wrap="square" rtlCol="0">
            <a:spAutoFit/>
          </a:bodyPr>
          <a:lstStyle/>
          <a:p>
            <a:r>
              <a:rPr lang="ja-JP" altLang="en-US" sz="2400"/>
              <a:t>速度が大きいと粒子も空気も多く入り込む</a:t>
            </a:r>
            <a:endParaRPr lang="en-US" altLang="ja-JP" sz="2400" dirty="0"/>
          </a:p>
        </p:txBody>
      </p:sp>
      <p:cxnSp>
        <p:nvCxnSpPr>
          <p:cNvPr id="39" name="直線矢印コネクタ 38">
            <a:extLst>
              <a:ext uri="{FF2B5EF4-FFF2-40B4-BE49-F238E27FC236}">
                <a16:creationId xmlns:a16="http://schemas.microsoft.com/office/drawing/2014/main" id="{E1985C01-FDED-5247-BE0E-63F8FECF6E98}"/>
              </a:ext>
            </a:extLst>
          </p:cNvPr>
          <p:cNvCxnSpPr>
            <a:cxnSpLocks/>
            <a:stCxn id="38" idx="1"/>
          </p:cNvCxnSpPr>
          <p:nvPr/>
        </p:nvCxnSpPr>
        <p:spPr>
          <a:xfrm flipH="1" flipV="1">
            <a:off x="5138124" y="1569886"/>
            <a:ext cx="588974" cy="28860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57" name="図 56">
            <a:extLst>
              <a:ext uri="{FF2B5EF4-FFF2-40B4-BE49-F238E27FC236}">
                <a16:creationId xmlns:a16="http://schemas.microsoft.com/office/drawing/2014/main" id="{56833B52-3107-E248-B9A8-8D549E23061B}"/>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934036" y="1650159"/>
            <a:ext cx="4490643" cy="3367982"/>
          </a:xfrm>
          <a:prstGeom prst="rect">
            <a:avLst/>
          </a:prstGeom>
        </p:spPr>
      </p:pic>
      <p:sp>
        <p:nvSpPr>
          <p:cNvPr id="58" name="テキスト ボックス 57">
            <a:extLst>
              <a:ext uri="{FF2B5EF4-FFF2-40B4-BE49-F238E27FC236}">
                <a16:creationId xmlns:a16="http://schemas.microsoft.com/office/drawing/2014/main" id="{60D48BB9-B6F9-E241-9525-8BC9FA3D5C76}"/>
              </a:ext>
            </a:extLst>
          </p:cNvPr>
          <p:cNvSpPr txBox="1"/>
          <p:nvPr/>
        </p:nvSpPr>
        <p:spPr>
          <a:xfrm>
            <a:off x="3934036" y="5046310"/>
            <a:ext cx="4490643" cy="369332"/>
          </a:xfrm>
          <a:prstGeom prst="rect">
            <a:avLst/>
          </a:prstGeom>
          <a:solidFill>
            <a:schemeClr val="bg1"/>
          </a:solidFill>
        </p:spPr>
        <p:txBody>
          <a:bodyPr wrap="square" rtlCol="0">
            <a:spAutoFit/>
          </a:bodyPr>
          <a:lstStyle/>
          <a:p>
            <a:pPr algn="ctr"/>
            <a:r>
              <a:rPr kumimoji="1" lang="ja-JP" altLang="en-US"/>
              <a:t>充填完了時間と下杵降下速度の関係</a:t>
            </a:r>
            <a:endParaRPr kumimoji="1" lang="ja-JP" altLang="en-US" dirty="0"/>
          </a:p>
        </p:txBody>
      </p:sp>
      <p:sp>
        <p:nvSpPr>
          <p:cNvPr id="59" name="下矢印 58">
            <a:extLst>
              <a:ext uri="{FF2B5EF4-FFF2-40B4-BE49-F238E27FC236}">
                <a16:creationId xmlns:a16="http://schemas.microsoft.com/office/drawing/2014/main" id="{89879F9C-7D84-AB49-AC6E-7010B58C7A0E}"/>
              </a:ext>
            </a:extLst>
          </p:cNvPr>
          <p:cNvSpPr/>
          <p:nvPr/>
        </p:nvSpPr>
        <p:spPr>
          <a:xfrm rot="16200000">
            <a:off x="305055" y="5487753"/>
            <a:ext cx="480140" cy="499377"/>
          </a:xfrm>
          <a:prstGeom prst="downArrow">
            <a:avLst/>
          </a:prstGeom>
          <a:noFill/>
          <a:ln>
            <a:solidFill>
              <a:srgbClr val="3F97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 name="コンテンツ プレースホルダー 16">
            <a:extLst>
              <a:ext uri="{FF2B5EF4-FFF2-40B4-BE49-F238E27FC236}">
                <a16:creationId xmlns:a16="http://schemas.microsoft.com/office/drawing/2014/main" id="{C6CCBA17-3995-2749-B896-342F1BFC271C}"/>
              </a:ext>
            </a:extLst>
          </p:cNvPr>
          <p:cNvSpPr txBox="1">
            <a:spLocks/>
          </p:cNvSpPr>
          <p:nvPr/>
        </p:nvSpPr>
        <p:spPr>
          <a:xfrm>
            <a:off x="876299" y="5583212"/>
            <a:ext cx="8181975" cy="47142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kumimoji="1" sz="1500" u="none"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400" dirty="0">
                <a:solidFill>
                  <a:srgbClr val="FF0000"/>
                </a:solidFill>
                <a:latin typeface="Arial" panose="020B0604020202020204" pitchFamily="34" charset="0"/>
                <a:ea typeface="メイリオ" panose="020B0604030504040204" pitchFamily="50" charset="-128"/>
                <a:cs typeface="Arial" panose="020B0604020202020204" pitchFamily="34" charset="0"/>
              </a:rPr>
              <a:t>下杵の降下速度に対して充填完了時間は極小値をとる</a:t>
            </a:r>
            <a:endParaRPr lang="en-US" altLang="ja-JP" sz="2400" dirty="0">
              <a:solidFill>
                <a:srgbClr val="FF0000"/>
              </a:solidFill>
              <a:latin typeface="Arial" panose="020B0604020202020204" pitchFamily="34" charset="0"/>
              <a:ea typeface="メイリオ" panose="020B0604030504040204" pitchFamily="50" charset="-128"/>
              <a:cs typeface="Arial" panose="020B0604020202020204" pitchFamily="34" charset="0"/>
            </a:endParaRPr>
          </a:p>
        </p:txBody>
      </p:sp>
      <p:sp>
        <p:nvSpPr>
          <p:cNvPr id="61" name="フレーム 60">
            <a:extLst>
              <a:ext uri="{FF2B5EF4-FFF2-40B4-BE49-F238E27FC236}">
                <a16:creationId xmlns:a16="http://schemas.microsoft.com/office/drawing/2014/main" id="{C2863870-6F3A-4341-B32A-B9D31B3D75E3}"/>
              </a:ext>
            </a:extLst>
          </p:cNvPr>
          <p:cNvSpPr/>
          <p:nvPr/>
        </p:nvSpPr>
        <p:spPr>
          <a:xfrm>
            <a:off x="7830824" y="5234307"/>
            <a:ext cx="1113778" cy="262647"/>
          </a:xfrm>
          <a:prstGeom prst="fram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b="1" dirty="0">
                <a:solidFill>
                  <a:srgbClr val="FF0000"/>
                </a:solidFill>
                <a:latin typeface="Arial" panose="020B0604020202020204" pitchFamily="34" charset="0"/>
                <a:cs typeface="Arial" panose="020B0604020202020204" pitchFamily="34" charset="0"/>
              </a:rPr>
              <a:t>originality</a:t>
            </a:r>
            <a:endParaRPr kumimoji="1" lang="ja-JP" altLang="en-US" sz="1200" b="1"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56743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999" fill="hold"/>
                                        <p:tgtEl>
                                          <p:spTgt spid="7"/>
                                        </p:tgtEl>
                                      </p:cBhvr>
                                    </p:cmd>
                                  </p:childTnLst>
                                </p:cTn>
                              </p:par>
                              <p:par>
                                <p:cTn id="7" presetID="1" presetClass="mediacall" presetSubtype="0" fill="hold" nodeType="withEffect">
                                  <p:stCondLst>
                                    <p:cond delay="0"/>
                                  </p:stCondLst>
                                  <p:childTnLst>
                                    <p:cmd type="call" cmd="playFrom(0.0)">
                                      <p:cBhvr>
                                        <p:cTn id="8" dur="3999" fill="hold"/>
                                        <p:tgtEl>
                                          <p:spTgt spid="8"/>
                                        </p:tgtEl>
                                      </p:cBhvr>
                                    </p:cmd>
                                  </p:childTnLst>
                                </p:cTn>
                              </p:par>
                            </p:childTnLst>
                          </p:cTn>
                        </p:par>
                      </p:childTnLst>
                    </p:cTn>
                  </p:par>
                  <p:par>
                    <p:cTn id="9" fill="hold">
                      <p:stCondLst>
                        <p:cond delay="indefinite"/>
                      </p:stCondLst>
                      <p:childTnLst>
                        <p:par>
                          <p:cTn id="10" fill="hold">
                            <p:stCondLst>
                              <p:cond delay="0"/>
                            </p:stCondLst>
                            <p:childTnLst>
                              <p:par>
                                <p:cTn id="11" presetID="14" presetClass="entr" presetSubtype="10" fill="hold" nodeType="click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randombar(horizontal)">
                                      <p:cBhvr>
                                        <p:cTn id="13" dur="500"/>
                                        <p:tgtEl>
                                          <p:spTgt spid="24"/>
                                        </p:tgtEl>
                                      </p:cBhvr>
                                    </p:animEffect>
                                  </p:childTnLst>
                                </p:cTn>
                              </p:par>
                            </p:childTnLst>
                          </p:cTn>
                        </p:par>
                      </p:childTnLst>
                    </p:cTn>
                  </p:par>
                  <p:par>
                    <p:cTn id="14" fill="hold">
                      <p:stCondLst>
                        <p:cond delay="indefinite"/>
                      </p:stCondLst>
                      <p:childTnLst>
                        <p:par>
                          <p:cTn id="15" fill="hold">
                            <p:stCondLst>
                              <p:cond delay="0"/>
                            </p:stCondLst>
                            <p:childTnLst>
                              <p:par>
                                <p:cTn id="16" presetID="14" presetClass="entr" presetSubtype="10" fill="hold" grpId="0" nodeType="clickEffect">
                                  <p:stCondLst>
                                    <p:cond delay="0"/>
                                  </p:stCondLst>
                                  <p:childTnLst>
                                    <p:set>
                                      <p:cBhvr>
                                        <p:cTn id="17" dur="1" fill="hold">
                                          <p:stCondLst>
                                            <p:cond delay="0"/>
                                          </p:stCondLst>
                                        </p:cTn>
                                        <p:tgtEl>
                                          <p:spTgt spid="37"/>
                                        </p:tgtEl>
                                        <p:attrNameLst>
                                          <p:attrName>style.visibility</p:attrName>
                                        </p:attrNameLst>
                                      </p:cBhvr>
                                      <p:to>
                                        <p:strVal val="visible"/>
                                      </p:to>
                                    </p:set>
                                    <p:animEffect transition="in" filter="randombar(horizontal)">
                                      <p:cBhvr>
                                        <p:cTn id="18" dur="500"/>
                                        <p:tgtEl>
                                          <p:spTgt spid="37"/>
                                        </p:tgtEl>
                                      </p:cBhvr>
                                    </p:animEffect>
                                  </p:childTnLst>
                                </p:cTn>
                              </p:par>
                              <p:par>
                                <p:cTn id="19" presetID="14" presetClass="entr" presetSubtype="10" fill="hold" nodeType="withEffect">
                                  <p:stCondLst>
                                    <p:cond delay="0"/>
                                  </p:stCondLst>
                                  <p:childTnLst>
                                    <p:set>
                                      <p:cBhvr>
                                        <p:cTn id="20" dur="1" fill="hold">
                                          <p:stCondLst>
                                            <p:cond delay="0"/>
                                          </p:stCondLst>
                                        </p:cTn>
                                        <p:tgtEl>
                                          <p:spTgt spid="39"/>
                                        </p:tgtEl>
                                        <p:attrNameLst>
                                          <p:attrName>style.visibility</p:attrName>
                                        </p:attrNameLst>
                                      </p:cBhvr>
                                      <p:to>
                                        <p:strVal val="visible"/>
                                      </p:to>
                                    </p:set>
                                    <p:animEffect transition="in" filter="randombar(horizontal)">
                                      <p:cBhvr>
                                        <p:cTn id="21" dur="500"/>
                                        <p:tgtEl>
                                          <p:spTgt spid="39"/>
                                        </p:tgtEl>
                                      </p:cBhvr>
                                    </p:animEffect>
                                  </p:childTnLst>
                                </p:cTn>
                              </p:par>
                              <p:par>
                                <p:cTn id="22" presetID="14" presetClass="entr" presetSubtype="10" fill="hold" grpId="0" nodeType="withEffect">
                                  <p:stCondLst>
                                    <p:cond delay="0"/>
                                  </p:stCondLst>
                                  <p:childTnLst>
                                    <p:set>
                                      <p:cBhvr>
                                        <p:cTn id="23" dur="1" fill="hold">
                                          <p:stCondLst>
                                            <p:cond delay="0"/>
                                          </p:stCondLst>
                                        </p:cTn>
                                        <p:tgtEl>
                                          <p:spTgt spid="38"/>
                                        </p:tgtEl>
                                        <p:attrNameLst>
                                          <p:attrName>style.visibility</p:attrName>
                                        </p:attrNameLst>
                                      </p:cBhvr>
                                      <p:to>
                                        <p:strVal val="visible"/>
                                      </p:to>
                                    </p:set>
                                    <p:animEffect transition="in" filter="randombar(horizontal)">
                                      <p:cBhvr>
                                        <p:cTn id="24" dur="500"/>
                                        <p:tgtEl>
                                          <p:spTgt spid="38"/>
                                        </p:tgtEl>
                                      </p:cBhvr>
                                    </p:animEffect>
                                  </p:childTnLst>
                                </p:cTn>
                              </p:par>
                            </p:childTnLst>
                          </p:cTn>
                        </p:par>
                      </p:childTnLst>
                    </p:cTn>
                  </p:par>
                  <p:par>
                    <p:cTn id="25" fill="hold">
                      <p:stCondLst>
                        <p:cond delay="indefinite"/>
                      </p:stCondLst>
                      <p:childTnLst>
                        <p:par>
                          <p:cTn id="26" fill="hold">
                            <p:stCondLst>
                              <p:cond delay="0"/>
                            </p:stCondLst>
                            <p:childTnLst>
                              <p:par>
                                <p:cTn id="27" presetID="14" presetClass="entr" presetSubtype="10" fill="hold" nodeType="clickEffect">
                                  <p:stCondLst>
                                    <p:cond delay="0"/>
                                  </p:stCondLst>
                                  <p:childTnLst>
                                    <p:set>
                                      <p:cBhvr>
                                        <p:cTn id="28" dur="1" fill="hold">
                                          <p:stCondLst>
                                            <p:cond delay="0"/>
                                          </p:stCondLst>
                                        </p:cTn>
                                        <p:tgtEl>
                                          <p:spTgt spid="29"/>
                                        </p:tgtEl>
                                        <p:attrNameLst>
                                          <p:attrName>style.visibility</p:attrName>
                                        </p:attrNameLst>
                                      </p:cBhvr>
                                      <p:to>
                                        <p:strVal val="visible"/>
                                      </p:to>
                                    </p:set>
                                    <p:animEffect transition="in" filter="randombar(horizontal)">
                                      <p:cBhvr>
                                        <p:cTn id="29" dur="500"/>
                                        <p:tgtEl>
                                          <p:spTgt spid="29"/>
                                        </p:tgtEl>
                                      </p:cBhvr>
                                    </p:animEffect>
                                  </p:childTnLst>
                                </p:cTn>
                              </p:par>
                              <p:par>
                                <p:cTn id="30" presetID="14" presetClass="entr" presetSubtype="10" fill="hold" grpId="0" nodeType="withEffect">
                                  <p:stCondLst>
                                    <p:cond delay="0"/>
                                  </p:stCondLst>
                                  <p:childTnLst>
                                    <p:set>
                                      <p:cBhvr>
                                        <p:cTn id="31" dur="1" fill="hold">
                                          <p:stCondLst>
                                            <p:cond delay="0"/>
                                          </p:stCondLst>
                                        </p:cTn>
                                        <p:tgtEl>
                                          <p:spTgt spid="28"/>
                                        </p:tgtEl>
                                        <p:attrNameLst>
                                          <p:attrName>style.visibility</p:attrName>
                                        </p:attrNameLst>
                                      </p:cBhvr>
                                      <p:to>
                                        <p:strVal val="visible"/>
                                      </p:to>
                                    </p:set>
                                    <p:animEffect transition="in" filter="randombar(horizontal)">
                                      <p:cBhvr>
                                        <p:cTn id="32" dur="500"/>
                                        <p:tgtEl>
                                          <p:spTgt spid="28"/>
                                        </p:tgtEl>
                                      </p:cBhvr>
                                    </p:animEffect>
                                  </p:childTnLst>
                                </p:cTn>
                              </p:par>
                              <p:par>
                                <p:cTn id="33" presetID="14" presetClass="entr" presetSubtype="10" fill="hold" grpId="0" nodeType="withEffect">
                                  <p:stCondLst>
                                    <p:cond delay="0"/>
                                  </p:stCondLst>
                                  <p:childTnLst>
                                    <p:set>
                                      <p:cBhvr>
                                        <p:cTn id="34" dur="1" fill="hold">
                                          <p:stCondLst>
                                            <p:cond delay="0"/>
                                          </p:stCondLst>
                                        </p:cTn>
                                        <p:tgtEl>
                                          <p:spTgt spid="30"/>
                                        </p:tgtEl>
                                        <p:attrNameLst>
                                          <p:attrName>style.visibility</p:attrName>
                                        </p:attrNameLst>
                                      </p:cBhvr>
                                      <p:to>
                                        <p:strVal val="visible"/>
                                      </p:to>
                                    </p:set>
                                    <p:animEffect transition="in" filter="randombar(horizontal)">
                                      <p:cBhvr>
                                        <p:cTn id="35" dur="500"/>
                                        <p:tgtEl>
                                          <p:spTgt spid="30"/>
                                        </p:tgtEl>
                                      </p:cBhvr>
                                    </p:animEffect>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nodeType="clickEffect">
                                  <p:stCondLst>
                                    <p:cond delay="0"/>
                                  </p:stCondLst>
                                  <p:childTnLst>
                                    <p:set>
                                      <p:cBhvr>
                                        <p:cTn id="39" dur="1" fill="hold">
                                          <p:stCondLst>
                                            <p:cond delay="0"/>
                                          </p:stCondLst>
                                        </p:cTn>
                                        <p:tgtEl>
                                          <p:spTgt spid="57"/>
                                        </p:tgtEl>
                                        <p:attrNameLst>
                                          <p:attrName>style.visibility</p:attrName>
                                        </p:attrNameLst>
                                      </p:cBhvr>
                                      <p:to>
                                        <p:strVal val="visible"/>
                                      </p:to>
                                    </p:set>
                                    <p:animEffect transition="in" filter="fade">
                                      <p:cBhvr>
                                        <p:cTn id="40" dur="1000"/>
                                        <p:tgtEl>
                                          <p:spTgt spid="57"/>
                                        </p:tgtEl>
                                      </p:cBhvr>
                                    </p:animEffect>
                                    <p:anim calcmode="lin" valueType="num">
                                      <p:cBhvr>
                                        <p:cTn id="41" dur="1000" fill="hold"/>
                                        <p:tgtEl>
                                          <p:spTgt spid="57"/>
                                        </p:tgtEl>
                                        <p:attrNameLst>
                                          <p:attrName>ppt_x</p:attrName>
                                        </p:attrNameLst>
                                      </p:cBhvr>
                                      <p:tavLst>
                                        <p:tav tm="0">
                                          <p:val>
                                            <p:strVal val="#ppt_x"/>
                                          </p:val>
                                        </p:tav>
                                        <p:tav tm="100000">
                                          <p:val>
                                            <p:strVal val="#ppt_x"/>
                                          </p:val>
                                        </p:tav>
                                      </p:tavLst>
                                    </p:anim>
                                    <p:anim calcmode="lin" valueType="num">
                                      <p:cBhvr>
                                        <p:cTn id="42" dur="1000" fill="hold"/>
                                        <p:tgtEl>
                                          <p:spTgt spid="57"/>
                                        </p:tgtEl>
                                        <p:attrNameLst>
                                          <p:attrName>ppt_y</p:attrName>
                                        </p:attrNameLst>
                                      </p:cBhvr>
                                      <p:tavLst>
                                        <p:tav tm="0">
                                          <p:val>
                                            <p:strVal val="#ppt_y+.1"/>
                                          </p:val>
                                        </p:tav>
                                        <p:tav tm="100000">
                                          <p:val>
                                            <p:strVal val="#ppt_y"/>
                                          </p:val>
                                        </p:tav>
                                      </p:tavLst>
                                    </p:anim>
                                  </p:childTnLst>
                                </p:cTn>
                              </p:par>
                              <p:par>
                                <p:cTn id="43" presetID="42" presetClass="entr" presetSubtype="0" fill="hold" grpId="0" nodeType="withEffect">
                                  <p:stCondLst>
                                    <p:cond delay="0"/>
                                  </p:stCondLst>
                                  <p:childTnLst>
                                    <p:set>
                                      <p:cBhvr>
                                        <p:cTn id="44" dur="1" fill="hold">
                                          <p:stCondLst>
                                            <p:cond delay="0"/>
                                          </p:stCondLst>
                                        </p:cTn>
                                        <p:tgtEl>
                                          <p:spTgt spid="58"/>
                                        </p:tgtEl>
                                        <p:attrNameLst>
                                          <p:attrName>style.visibility</p:attrName>
                                        </p:attrNameLst>
                                      </p:cBhvr>
                                      <p:to>
                                        <p:strVal val="visible"/>
                                      </p:to>
                                    </p:set>
                                    <p:animEffect transition="in" filter="fade">
                                      <p:cBhvr>
                                        <p:cTn id="45" dur="1000"/>
                                        <p:tgtEl>
                                          <p:spTgt spid="58"/>
                                        </p:tgtEl>
                                      </p:cBhvr>
                                    </p:animEffect>
                                    <p:anim calcmode="lin" valueType="num">
                                      <p:cBhvr>
                                        <p:cTn id="46" dur="1000" fill="hold"/>
                                        <p:tgtEl>
                                          <p:spTgt spid="58"/>
                                        </p:tgtEl>
                                        <p:attrNameLst>
                                          <p:attrName>ppt_x</p:attrName>
                                        </p:attrNameLst>
                                      </p:cBhvr>
                                      <p:tavLst>
                                        <p:tav tm="0">
                                          <p:val>
                                            <p:strVal val="#ppt_x"/>
                                          </p:val>
                                        </p:tav>
                                        <p:tav tm="100000">
                                          <p:val>
                                            <p:strVal val="#ppt_x"/>
                                          </p:val>
                                        </p:tav>
                                      </p:tavLst>
                                    </p:anim>
                                    <p:anim calcmode="lin" valueType="num">
                                      <p:cBhvr>
                                        <p:cTn id="47" dur="1000" fill="hold"/>
                                        <p:tgtEl>
                                          <p:spTgt spid="58"/>
                                        </p:tgtEl>
                                        <p:attrNameLst>
                                          <p:attrName>ppt_y</p:attrName>
                                        </p:attrNameLst>
                                      </p:cBhvr>
                                      <p:tavLst>
                                        <p:tav tm="0">
                                          <p:val>
                                            <p:strVal val="#ppt_y+.1"/>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42" presetClass="entr" presetSubtype="0" fill="hold" grpId="0" nodeType="clickEffect">
                                  <p:stCondLst>
                                    <p:cond delay="0"/>
                                  </p:stCondLst>
                                  <p:childTnLst>
                                    <p:set>
                                      <p:cBhvr>
                                        <p:cTn id="51" dur="1" fill="hold">
                                          <p:stCondLst>
                                            <p:cond delay="0"/>
                                          </p:stCondLst>
                                        </p:cTn>
                                        <p:tgtEl>
                                          <p:spTgt spid="60"/>
                                        </p:tgtEl>
                                        <p:attrNameLst>
                                          <p:attrName>style.visibility</p:attrName>
                                        </p:attrNameLst>
                                      </p:cBhvr>
                                      <p:to>
                                        <p:strVal val="visible"/>
                                      </p:to>
                                    </p:set>
                                    <p:animEffect transition="in" filter="fade">
                                      <p:cBhvr>
                                        <p:cTn id="52" dur="1000"/>
                                        <p:tgtEl>
                                          <p:spTgt spid="60"/>
                                        </p:tgtEl>
                                      </p:cBhvr>
                                    </p:animEffect>
                                    <p:anim calcmode="lin" valueType="num">
                                      <p:cBhvr>
                                        <p:cTn id="53" dur="1000" fill="hold"/>
                                        <p:tgtEl>
                                          <p:spTgt spid="60"/>
                                        </p:tgtEl>
                                        <p:attrNameLst>
                                          <p:attrName>ppt_x</p:attrName>
                                        </p:attrNameLst>
                                      </p:cBhvr>
                                      <p:tavLst>
                                        <p:tav tm="0">
                                          <p:val>
                                            <p:strVal val="#ppt_x"/>
                                          </p:val>
                                        </p:tav>
                                        <p:tav tm="100000">
                                          <p:val>
                                            <p:strVal val="#ppt_x"/>
                                          </p:val>
                                        </p:tav>
                                      </p:tavLst>
                                    </p:anim>
                                    <p:anim calcmode="lin" valueType="num">
                                      <p:cBhvr>
                                        <p:cTn id="54" dur="1000" fill="hold"/>
                                        <p:tgtEl>
                                          <p:spTgt spid="60"/>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p:stCondLst>
                                    <p:cond delay="0"/>
                                  </p:stCondLst>
                                  <p:childTnLst>
                                    <p:set>
                                      <p:cBhvr>
                                        <p:cTn id="56" dur="1" fill="hold">
                                          <p:stCondLst>
                                            <p:cond delay="0"/>
                                          </p:stCondLst>
                                        </p:cTn>
                                        <p:tgtEl>
                                          <p:spTgt spid="59"/>
                                        </p:tgtEl>
                                        <p:attrNameLst>
                                          <p:attrName>style.visibility</p:attrName>
                                        </p:attrNameLst>
                                      </p:cBhvr>
                                      <p:to>
                                        <p:strVal val="visible"/>
                                      </p:to>
                                    </p:set>
                                    <p:animEffect transition="in" filter="fade">
                                      <p:cBhvr>
                                        <p:cTn id="57" dur="1000"/>
                                        <p:tgtEl>
                                          <p:spTgt spid="59"/>
                                        </p:tgtEl>
                                      </p:cBhvr>
                                    </p:animEffect>
                                    <p:anim calcmode="lin" valueType="num">
                                      <p:cBhvr>
                                        <p:cTn id="58" dur="1000" fill="hold"/>
                                        <p:tgtEl>
                                          <p:spTgt spid="59"/>
                                        </p:tgtEl>
                                        <p:attrNameLst>
                                          <p:attrName>ppt_x</p:attrName>
                                        </p:attrNameLst>
                                      </p:cBhvr>
                                      <p:tavLst>
                                        <p:tav tm="0">
                                          <p:val>
                                            <p:strVal val="#ppt_x"/>
                                          </p:val>
                                        </p:tav>
                                        <p:tav tm="100000">
                                          <p:val>
                                            <p:strVal val="#ppt_x"/>
                                          </p:val>
                                        </p:tav>
                                      </p:tavLst>
                                    </p:anim>
                                    <p:anim calcmode="lin" valueType="num">
                                      <p:cBhvr>
                                        <p:cTn id="59" dur="1000" fill="hold"/>
                                        <p:tgtEl>
                                          <p:spTgt spid="59"/>
                                        </p:tgtEl>
                                        <p:attrNameLst>
                                          <p:attrName>ppt_y</p:attrName>
                                        </p:attrNameLst>
                                      </p:cBhvr>
                                      <p:tavLst>
                                        <p:tav tm="0">
                                          <p:val>
                                            <p:strVal val="#ppt_y+.1"/>
                                          </p:val>
                                        </p:tav>
                                        <p:tav tm="100000">
                                          <p:val>
                                            <p:strVal val="#ppt_y"/>
                                          </p:val>
                                        </p:tav>
                                      </p:tavLst>
                                    </p:anim>
                                  </p:childTnLst>
                                </p:cTn>
                              </p:par>
                              <p:par>
                                <p:cTn id="60" presetID="42" presetClass="entr" presetSubtype="0" fill="hold" grpId="0" nodeType="withEffect">
                                  <p:stCondLst>
                                    <p:cond delay="0"/>
                                  </p:stCondLst>
                                  <p:childTnLst>
                                    <p:set>
                                      <p:cBhvr>
                                        <p:cTn id="61" dur="1" fill="hold">
                                          <p:stCondLst>
                                            <p:cond delay="0"/>
                                          </p:stCondLst>
                                        </p:cTn>
                                        <p:tgtEl>
                                          <p:spTgt spid="61"/>
                                        </p:tgtEl>
                                        <p:attrNameLst>
                                          <p:attrName>style.visibility</p:attrName>
                                        </p:attrNameLst>
                                      </p:cBhvr>
                                      <p:to>
                                        <p:strVal val="visible"/>
                                      </p:to>
                                    </p:set>
                                    <p:animEffect transition="in" filter="fade">
                                      <p:cBhvr>
                                        <p:cTn id="62" dur="1000"/>
                                        <p:tgtEl>
                                          <p:spTgt spid="61"/>
                                        </p:tgtEl>
                                      </p:cBhvr>
                                    </p:animEffect>
                                    <p:anim calcmode="lin" valueType="num">
                                      <p:cBhvr>
                                        <p:cTn id="63" dur="1000" fill="hold"/>
                                        <p:tgtEl>
                                          <p:spTgt spid="61"/>
                                        </p:tgtEl>
                                        <p:attrNameLst>
                                          <p:attrName>ppt_x</p:attrName>
                                        </p:attrNameLst>
                                      </p:cBhvr>
                                      <p:tavLst>
                                        <p:tav tm="0">
                                          <p:val>
                                            <p:strVal val="#ppt_x"/>
                                          </p:val>
                                        </p:tav>
                                        <p:tav tm="100000">
                                          <p:val>
                                            <p:strVal val="#ppt_x"/>
                                          </p:val>
                                        </p:tav>
                                      </p:tavLst>
                                    </p:anim>
                                    <p:anim calcmode="lin" valueType="num">
                                      <p:cBhvr>
                                        <p:cTn id="64" dur="1000" fill="hold"/>
                                        <p:tgtEl>
                                          <p:spTgt spid="6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video>
              <p:cMediaNode vol="80000">
                <p:cTn id="65" repeatCount="indefinite" fill="hold" display="0">
                  <p:stCondLst>
                    <p:cond delay="indefinite"/>
                  </p:stCondLst>
                </p:cTn>
                <p:tgtEl>
                  <p:spTgt spid="7"/>
                </p:tgtEl>
              </p:cMediaNode>
            </p:video>
            <p:video>
              <p:cMediaNode vol="80000">
                <p:cTn id="66" repeatCount="indefinite" fill="hold" display="0">
                  <p:stCondLst>
                    <p:cond delay="indefinite"/>
                  </p:stCondLst>
                </p:cTn>
                <p:tgtEl>
                  <p:spTgt spid="8"/>
                </p:tgtEl>
              </p:cMediaNode>
            </p:video>
          </p:childTnLst>
        </p:cTn>
      </p:par>
    </p:tnLst>
    <p:bldLst>
      <p:bldP spid="28" grpId="0" animBg="1"/>
      <p:bldP spid="30" grpId="0"/>
      <p:bldP spid="37" grpId="0" animBg="1"/>
      <p:bldP spid="38" grpId="0"/>
      <p:bldP spid="58" grpId="0" animBg="1"/>
      <p:bldP spid="59" grpId="0" animBg="1"/>
      <p:bldP spid="60" grpId="0"/>
      <p:bldP spid="61"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9390133-20B6-4DB4-A745-1F47E1A2772D}"/>
              </a:ext>
            </a:extLst>
          </p:cNvPr>
          <p:cNvSpPr>
            <a:spLocks noGrp="1"/>
          </p:cNvSpPr>
          <p:nvPr>
            <p:ph type="title"/>
          </p:nvPr>
        </p:nvSpPr>
        <p:spPr>
          <a:xfrm>
            <a:off x="-1" y="0"/>
            <a:ext cx="9058275" cy="796603"/>
          </a:xfrm>
        </p:spPr>
        <p:txBody>
          <a:bodyPr>
            <a:normAutofit/>
          </a:bodyPr>
          <a:lstStyle/>
          <a:p>
            <a:r>
              <a:rPr lang="en-US" altLang="ja-JP" dirty="0"/>
              <a:t> </a:t>
            </a:r>
            <a:r>
              <a:rPr lang="ja-JP" altLang="en-US" dirty="0"/>
              <a:t>結果・考察</a:t>
            </a:r>
            <a:endParaRPr kumimoji="1" lang="ja-JP" altLang="en-US" sz="2400" dirty="0"/>
          </a:p>
        </p:txBody>
      </p:sp>
      <p:pic>
        <p:nvPicPr>
          <p:cNvPr id="42" name="図 4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3564" y="1093902"/>
            <a:ext cx="4493082" cy="3369812"/>
          </a:xfrm>
          <a:prstGeom prst="rect">
            <a:avLst/>
          </a:prstGeom>
        </p:spPr>
      </p:pic>
      <p:sp>
        <p:nvSpPr>
          <p:cNvPr id="16" name="角丸四角形 15">
            <a:extLst>
              <a:ext uri="{FF2B5EF4-FFF2-40B4-BE49-F238E27FC236}">
                <a16:creationId xmlns:a16="http://schemas.microsoft.com/office/drawing/2014/main" id="{F7F25173-3862-0D40-9BC3-7724C7112FA2}"/>
              </a:ext>
            </a:extLst>
          </p:cNvPr>
          <p:cNvSpPr/>
          <p:nvPr/>
        </p:nvSpPr>
        <p:spPr>
          <a:xfrm>
            <a:off x="537046" y="1279471"/>
            <a:ext cx="1207533" cy="3184243"/>
          </a:xfrm>
          <a:prstGeom prst="roundRect">
            <a:avLst/>
          </a:prstGeom>
          <a:noFill/>
          <a:ln w="28575">
            <a:solidFill>
              <a:srgbClr val="3F97A4"/>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テキスト ボックス 16">
            <a:extLst>
              <a:ext uri="{FF2B5EF4-FFF2-40B4-BE49-F238E27FC236}">
                <a16:creationId xmlns:a16="http://schemas.microsoft.com/office/drawing/2014/main" id="{C9EF4187-FFAC-9B47-BDDB-889AF826FBBA}"/>
              </a:ext>
            </a:extLst>
          </p:cNvPr>
          <p:cNvSpPr txBox="1"/>
          <p:nvPr/>
        </p:nvSpPr>
        <p:spPr>
          <a:xfrm>
            <a:off x="537046" y="4649283"/>
            <a:ext cx="4259600" cy="830997"/>
          </a:xfrm>
          <a:prstGeom prst="rect">
            <a:avLst/>
          </a:prstGeom>
          <a:noFill/>
        </p:spPr>
        <p:txBody>
          <a:bodyPr wrap="square" rtlCol="0">
            <a:spAutoFit/>
          </a:bodyPr>
          <a:lstStyle/>
          <a:p>
            <a:r>
              <a:rPr lang="ja-JP" altLang="en-US" sz="2400"/>
              <a:t>下杵降下開始時にフラックスが大きい</a:t>
            </a:r>
            <a:endParaRPr lang="en-US" altLang="ja-JP" sz="2400" dirty="0"/>
          </a:p>
        </p:txBody>
      </p:sp>
      <p:pic>
        <p:nvPicPr>
          <p:cNvPr id="18" name="13pressureGradient">
            <a:hlinkClick r:id="" action="ppaction://media"/>
            <a:extLst>
              <a:ext uri="{FF2B5EF4-FFF2-40B4-BE49-F238E27FC236}">
                <a16:creationId xmlns:a16="http://schemas.microsoft.com/office/drawing/2014/main" id="{0B5802AC-6B66-A547-BAD9-E43606FEE05E}"/>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4750652" y="1093902"/>
            <a:ext cx="3600000" cy="1800000"/>
          </a:xfrm>
          <a:prstGeom prst="rect">
            <a:avLst/>
          </a:prstGeom>
        </p:spPr>
      </p:pic>
      <p:pic>
        <p:nvPicPr>
          <p:cNvPr id="19" name="57pressureGradient">
            <a:hlinkClick r:id="" action="ppaction://media"/>
            <a:extLst>
              <a:ext uri="{FF2B5EF4-FFF2-40B4-BE49-F238E27FC236}">
                <a16:creationId xmlns:a16="http://schemas.microsoft.com/office/drawing/2014/main" id="{2E6D8E73-CA72-8546-8EF1-D81BB4954BF2}"/>
              </a:ext>
            </a:extLst>
          </p:cNvPr>
          <p:cNvPicPr>
            <a:picLocks noChangeAspect="1"/>
          </p:cNvPicPr>
          <p:nvPr>
            <a:videoFile r:link="rId4"/>
            <p:extLst>
              <p:ext uri="{DAA4B4D4-6D71-4841-9C94-3DE7FCFB9230}">
                <p14:media xmlns:p14="http://schemas.microsoft.com/office/powerpoint/2010/main" r:embed="rId3"/>
              </p:ext>
            </p:extLst>
          </p:nvPr>
        </p:nvPicPr>
        <p:blipFill>
          <a:blip r:embed="rId7"/>
          <a:stretch>
            <a:fillRect/>
          </a:stretch>
        </p:blipFill>
        <p:spPr>
          <a:xfrm>
            <a:off x="4750652" y="3545505"/>
            <a:ext cx="3600000" cy="1800000"/>
          </a:xfrm>
          <a:prstGeom prst="rect">
            <a:avLst/>
          </a:prstGeom>
        </p:spPr>
      </p:pic>
      <p:pic>
        <p:nvPicPr>
          <p:cNvPr id="20" name="図 19">
            <a:extLst>
              <a:ext uri="{FF2B5EF4-FFF2-40B4-BE49-F238E27FC236}">
                <a16:creationId xmlns:a16="http://schemas.microsoft.com/office/drawing/2014/main" id="{A29512BB-C044-BB46-83EA-B64906A3E3A2}"/>
              </a:ext>
            </a:extLst>
          </p:cNvPr>
          <p:cNvPicPr>
            <a:picLocks noChangeAspect="1"/>
          </p:cNvPicPr>
          <p:nvPr/>
        </p:nvPicPr>
        <p:blipFill rotWithShape="1">
          <a:blip r:embed="rId8">
            <a:extLst>
              <a:ext uri="{28A0092B-C50C-407E-A947-70E740481C1C}">
                <a14:useLocalDpi xmlns:a14="http://schemas.microsoft.com/office/drawing/2010/main" val="0"/>
              </a:ext>
            </a:extLst>
          </a:blip>
          <a:srcRect l="14411" r="16861"/>
          <a:stretch/>
        </p:blipFill>
        <p:spPr>
          <a:xfrm>
            <a:off x="8362567" y="1052098"/>
            <a:ext cx="781433" cy="2842512"/>
          </a:xfrm>
          <a:prstGeom prst="rect">
            <a:avLst/>
          </a:prstGeom>
        </p:spPr>
      </p:pic>
      <p:sp>
        <p:nvSpPr>
          <p:cNvPr id="21" name="コンテンツ プレースホルダー 5">
            <a:extLst>
              <a:ext uri="{FF2B5EF4-FFF2-40B4-BE49-F238E27FC236}">
                <a16:creationId xmlns:a16="http://schemas.microsoft.com/office/drawing/2014/main" id="{4E8D13E3-F5DC-6C46-AC4D-72B5ADF29377}"/>
              </a:ext>
            </a:extLst>
          </p:cNvPr>
          <p:cNvSpPr txBox="1">
            <a:spLocks/>
          </p:cNvSpPr>
          <p:nvPr/>
        </p:nvSpPr>
        <p:spPr>
          <a:xfrm>
            <a:off x="4723698" y="2893902"/>
            <a:ext cx="1815479" cy="33883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kumimoji="1" sz="1350" u="none"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1600" dirty="0">
                <a:ea typeface="メイリオ" panose="020B0604030504040204" pitchFamily="50" charset="-128"/>
              </a:rPr>
              <a:t>100 mm/s</a:t>
            </a:r>
            <a:endParaRPr lang="ja-JP" altLang="en-US" sz="1600" dirty="0">
              <a:ea typeface="メイリオ" panose="020B0604030504040204" pitchFamily="50" charset="-128"/>
            </a:endParaRPr>
          </a:p>
        </p:txBody>
      </p:sp>
      <p:sp>
        <p:nvSpPr>
          <p:cNvPr id="22" name="コンテンツ プレースホルダー 5">
            <a:extLst>
              <a:ext uri="{FF2B5EF4-FFF2-40B4-BE49-F238E27FC236}">
                <a16:creationId xmlns:a16="http://schemas.microsoft.com/office/drawing/2014/main" id="{13E94048-E128-F84C-B918-78A2CC645DF4}"/>
              </a:ext>
            </a:extLst>
          </p:cNvPr>
          <p:cNvSpPr txBox="1">
            <a:spLocks/>
          </p:cNvSpPr>
          <p:nvPr/>
        </p:nvSpPr>
        <p:spPr>
          <a:xfrm>
            <a:off x="6547717" y="2893901"/>
            <a:ext cx="1784522" cy="33883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kumimoji="1" sz="1350" u="none"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1600" dirty="0">
                <a:ea typeface="メイリオ" panose="020B0604030504040204" pitchFamily="50" charset="-128"/>
              </a:rPr>
              <a:t>300 mm/s</a:t>
            </a:r>
            <a:endParaRPr lang="ja-JP" altLang="en-US" sz="1600" dirty="0">
              <a:ea typeface="メイリオ" panose="020B0604030504040204" pitchFamily="50" charset="-128"/>
            </a:endParaRPr>
          </a:p>
        </p:txBody>
      </p:sp>
      <p:sp>
        <p:nvSpPr>
          <p:cNvPr id="23" name="コンテンツ プレースホルダー 5">
            <a:extLst>
              <a:ext uri="{FF2B5EF4-FFF2-40B4-BE49-F238E27FC236}">
                <a16:creationId xmlns:a16="http://schemas.microsoft.com/office/drawing/2014/main" id="{87D42229-8AB7-7343-A8A9-6EB43EA7E077}"/>
              </a:ext>
            </a:extLst>
          </p:cNvPr>
          <p:cNvSpPr txBox="1">
            <a:spLocks/>
          </p:cNvSpPr>
          <p:nvPr/>
        </p:nvSpPr>
        <p:spPr>
          <a:xfrm>
            <a:off x="4677505" y="5322732"/>
            <a:ext cx="1907863" cy="29980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kumimoji="1" sz="1350" u="none"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1600" dirty="0">
                <a:ea typeface="メイリオ" panose="020B0604030504040204" pitchFamily="50" charset="-128"/>
              </a:rPr>
              <a:t>500 mm/s</a:t>
            </a:r>
            <a:endParaRPr lang="ja-JP" altLang="en-US" sz="1600" dirty="0">
              <a:ea typeface="メイリオ" panose="020B0604030504040204" pitchFamily="50" charset="-128"/>
            </a:endParaRPr>
          </a:p>
        </p:txBody>
      </p:sp>
      <p:sp>
        <p:nvSpPr>
          <p:cNvPr id="25" name="コンテンツ プレースホルダー 5">
            <a:extLst>
              <a:ext uri="{FF2B5EF4-FFF2-40B4-BE49-F238E27FC236}">
                <a16:creationId xmlns:a16="http://schemas.microsoft.com/office/drawing/2014/main" id="{8D045953-AE05-DE4D-AD45-11D3FC0808CD}"/>
              </a:ext>
            </a:extLst>
          </p:cNvPr>
          <p:cNvSpPr txBox="1">
            <a:spLocks/>
          </p:cNvSpPr>
          <p:nvPr/>
        </p:nvSpPr>
        <p:spPr>
          <a:xfrm>
            <a:off x="6585368" y="5345505"/>
            <a:ext cx="1762349" cy="27702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kumimoji="1" sz="1350" u="none"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1600" dirty="0">
                <a:ea typeface="メイリオ" panose="020B0604030504040204" pitchFamily="50" charset="-128"/>
              </a:rPr>
              <a:t>700 mm/s</a:t>
            </a:r>
            <a:endParaRPr lang="ja-JP" altLang="en-US" sz="1600" dirty="0">
              <a:ea typeface="メイリオ" panose="020B0604030504040204" pitchFamily="50" charset="-128"/>
            </a:endParaRPr>
          </a:p>
        </p:txBody>
      </p:sp>
      <p:sp>
        <p:nvSpPr>
          <p:cNvPr id="29" name="下矢印 28">
            <a:extLst>
              <a:ext uri="{FF2B5EF4-FFF2-40B4-BE49-F238E27FC236}">
                <a16:creationId xmlns:a16="http://schemas.microsoft.com/office/drawing/2014/main" id="{210412B1-05C6-AA4D-85E9-51301571A4D8}"/>
              </a:ext>
            </a:extLst>
          </p:cNvPr>
          <p:cNvSpPr/>
          <p:nvPr/>
        </p:nvSpPr>
        <p:spPr>
          <a:xfrm rot="16200000">
            <a:off x="305055" y="5570390"/>
            <a:ext cx="480140" cy="499377"/>
          </a:xfrm>
          <a:prstGeom prst="downArrow">
            <a:avLst/>
          </a:prstGeom>
          <a:noFill/>
          <a:ln>
            <a:solidFill>
              <a:srgbClr val="3F97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コンテンツ プレースホルダー 16">
            <a:extLst>
              <a:ext uri="{FF2B5EF4-FFF2-40B4-BE49-F238E27FC236}">
                <a16:creationId xmlns:a16="http://schemas.microsoft.com/office/drawing/2014/main" id="{7DE9ADEB-205F-954D-944B-8B94BD2FE459}"/>
              </a:ext>
            </a:extLst>
          </p:cNvPr>
          <p:cNvSpPr txBox="1">
            <a:spLocks/>
          </p:cNvSpPr>
          <p:nvPr/>
        </p:nvSpPr>
        <p:spPr>
          <a:xfrm>
            <a:off x="876299" y="5665849"/>
            <a:ext cx="8181975" cy="47142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kumimoji="1" sz="1500" u="none"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400">
                <a:solidFill>
                  <a:srgbClr val="FF0000"/>
                </a:solidFill>
                <a:latin typeface="Arial" panose="020B0604020202020204" pitchFamily="34" charset="0"/>
                <a:ea typeface="メイリオ" panose="020B0604030504040204" pitchFamily="50" charset="-128"/>
                <a:cs typeface="Arial" panose="020B0604020202020204" pitchFamily="34" charset="0"/>
              </a:rPr>
              <a:t>速度に比例して圧力勾配が大きくフラックスがあがる</a:t>
            </a:r>
            <a:endParaRPr lang="en-US" altLang="ja-JP" sz="2400" dirty="0">
              <a:solidFill>
                <a:srgbClr val="FF0000"/>
              </a:solidFill>
              <a:latin typeface="Arial" panose="020B0604020202020204" pitchFamily="34" charset="0"/>
              <a:ea typeface="メイリオ" panose="020B0604030504040204" pitchFamily="50" charset="-128"/>
              <a:cs typeface="Arial" panose="020B0604020202020204" pitchFamily="34" charset="0"/>
            </a:endParaRPr>
          </a:p>
        </p:txBody>
      </p:sp>
      <p:sp>
        <p:nvSpPr>
          <p:cNvPr id="31" name="フレーム 30">
            <a:extLst>
              <a:ext uri="{FF2B5EF4-FFF2-40B4-BE49-F238E27FC236}">
                <a16:creationId xmlns:a16="http://schemas.microsoft.com/office/drawing/2014/main" id="{68E8943B-2AE0-DB4D-9906-EC027BD3B5DF}"/>
              </a:ext>
            </a:extLst>
          </p:cNvPr>
          <p:cNvSpPr/>
          <p:nvPr/>
        </p:nvSpPr>
        <p:spPr>
          <a:xfrm>
            <a:off x="8030222" y="5388821"/>
            <a:ext cx="1113778" cy="262647"/>
          </a:xfrm>
          <a:prstGeom prst="fram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b="1" dirty="0">
                <a:solidFill>
                  <a:srgbClr val="FF0000"/>
                </a:solidFill>
                <a:latin typeface="Arial" panose="020B0604020202020204" pitchFamily="34" charset="0"/>
                <a:cs typeface="Arial" panose="020B0604020202020204" pitchFamily="34" charset="0"/>
              </a:rPr>
              <a:t>originality</a:t>
            </a:r>
            <a:endParaRPr kumimoji="1" lang="ja-JP" altLang="en-US" sz="1200" b="1"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12851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anim calcmode="lin" valueType="num">
                                      <p:cBhvr>
                                        <p:cTn id="8" dur="1000" fill="hold"/>
                                        <p:tgtEl>
                                          <p:spTgt spid="16"/>
                                        </p:tgtEl>
                                        <p:attrNameLst>
                                          <p:attrName>ppt_x</p:attrName>
                                        </p:attrNameLst>
                                      </p:cBhvr>
                                      <p:tavLst>
                                        <p:tav tm="0">
                                          <p:val>
                                            <p:strVal val="#ppt_x"/>
                                          </p:val>
                                        </p:tav>
                                        <p:tav tm="100000">
                                          <p:val>
                                            <p:strVal val="#ppt_x"/>
                                          </p:val>
                                        </p:tav>
                                      </p:tavLst>
                                    </p:anim>
                                    <p:anim calcmode="lin" valueType="num">
                                      <p:cBhvr>
                                        <p:cTn id="9" dur="1000" fill="hold"/>
                                        <p:tgtEl>
                                          <p:spTgt spid="1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1000"/>
                                        <p:tgtEl>
                                          <p:spTgt spid="17"/>
                                        </p:tgtEl>
                                      </p:cBhvr>
                                    </p:animEffect>
                                    <p:anim calcmode="lin" valueType="num">
                                      <p:cBhvr>
                                        <p:cTn id="13" dur="1000" fill="hold"/>
                                        <p:tgtEl>
                                          <p:spTgt spid="17"/>
                                        </p:tgtEl>
                                        <p:attrNameLst>
                                          <p:attrName>ppt_x</p:attrName>
                                        </p:attrNameLst>
                                      </p:cBhvr>
                                      <p:tavLst>
                                        <p:tav tm="0">
                                          <p:val>
                                            <p:strVal val="#ppt_x"/>
                                          </p:val>
                                        </p:tav>
                                        <p:tav tm="100000">
                                          <p:val>
                                            <p:strVal val="#ppt_x"/>
                                          </p:val>
                                        </p:tav>
                                      </p:tavLst>
                                    </p:anim>
                                    <p:anim calcmode="lin" valueType="num">
                                      <p:cBhvr>
                                        <p:cTn id="14"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1000"/>
                                        <p:tgtEl>
                                          <p:spTgt spid="18"/>
                                        </p:tgtEl>
                                      </p:cBhvr>
                                    </p:animEffect>
                                    <p:anim calcmode="lin" valueType="num">
                                      <p:cBhvr>
                                        <p:cTn id="20" dur="1000" fill="hold"/>
                                        <p:tgtEl>
                                          <p:spTgt spid="18"/>
                                        </p:tgtEl>
                                        <p:attrNameLst>
                                          <p:attrName>ppt_x</p:attrName>
                                        </p:attrNameLst>
                                      </p:cBhvr>
                                      <p:tavLst>
                                        <p:tav tm="0">
                                          <p:val>
                                            <p:strVal val="#ppt_x"/>
                                          </p:val>
                                        </p:tav>
                                        <p:tav tm="100000">
                                          <p:val>
                                            <p:strVal val="#ppt_x"/>
                                          </p:val>
                                        </p:tav>
                                      </p:tavLst>
                                    </p:anim>
                                    <p:anim calcmode="lin" valueType="num">
                                      <p:cBhvr>
                                        <p:cTn id="21" dur="1000" fill="hold"/>
                                        <p:tgtEl>
                                          <p:spTgt spid="18"/>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fade">
                                      <p:cBhvr>
                                        <p:cTn id="24" dur="1000"/>
                                        <p:tgtEl>
                                          <p:spTgt spid="19"/>
                                        </p:tgtEl>
                                      </p:cBhvr>
                                    </p:animEffect>
                                    <p:anim calcmode="lin" valueType="num">
                                      <p:cBhvr>
                                        <p:cTn id="25" dur="1000" fill="hold"/>
                                        <p:tgtEl>
                                          <p:spTgt spid="19"/>
                                        </p:tgtEl>
                                        <p:attrNameLst>
                                          <p:attrName>ppt_x</p:attrName>
                                        </p:attrNameLst>
                                      </p:cBhvr>
                                      <p:tavLst>
                                        <p:tav tm="0">
                                          <p:val>
                                            <p:strVal val="#ppt_x"/>
                                          </p:val>
                                        </p:tav>
                                        <p:tav tm="100000">
                                          <p:val>
                                            <p:strVal val="#ppt_x"/>
                                          </p:val>
                                        </p:tav>
                                      </p:tavLst>
                                    </p:anim>
                                    <p:anim calcmode="lin" valueType="num">
                                      <p:cBhvr>
                                        <p:cTn id="26" dur="1000" fill="hold"/>
                                        <p:tgtEl>
                                          <p:spTgt spid="19"/>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22"/>
                                        </p:tgtEl>
                                        <p:attrNameLst>
                                          <p:attrName>style.visibility</p:attrName>
                                        </p:attrNameLst>
                                      </p:cBhvr>
                                      <p:to>
                                        <p:strVal val="visible"/>
                                      </p:to>
                                    </p:set>
                                    <p:animEffect transition="in" filter="fade">
                                      <p:cBhvr>
                                        <p:cTn id="29" dur="1000"/>
                                        <p:tgtEl>
                                          <p:spTgt spid="22"/>
                                        </p:tgtEl>
                                      </p:cBhvr>
                                    </p:animEffect>
                                    <p:anim calcmode="lin" valueType="num">
                                      <p:cBhvr>
                                        <p:cTn id="30" dur="1000" fill="hold"/>
                                        <p:tgtEl>
                                          <p:spTgt spid="22"/>
                                        </p:tgtEl>
                                        <p:attrNameLst>
                                          <p:attrName>ppt_x</p:attrName>
                                        </p:attrNameLst>
                                      </p:cBhvr>
                                      <p:tavLst>
                                        <p:tav tm="0">
                                          <p:val>
                                            <p:strVal val="#ppt_x"/>
                                          </p:val>
                                        </p:tav>
                                        <p:tav tm="100000">
                                          <p:val>
                                            <p:strVal val="#ppt_x"/>
                                          </p:val>
                                        </p:tav>
                                      </p:tavLst>
                                    </p:anim>
                                    <p:anim calcmode="lin" valueType="num">
                                      <p:cBhvr>
                                        <p:cTn id="31" dur="1000" fill="hold"/>
                                        <p:tgtEl>
                                          <p:spTgt spid="22"/>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21"/>
                                        </p:tgtEl>
                                        <p:attrNameLst>
                                          <p:attrName>style.visibility</p:attrName>
                                        </p:attrNameLst>
                                      </p:cBhvr>
                                      <p:to>
                                        <p:strVal val="visible"/>
                                      </p:to>
                                    </p:set>
                                    <p:animEffect transition="in" filter="fade">
                                      <p:cBhvr>
                                        <p:cTn id="34" dur="1000"/>
                                        <p:tgtEl>
                                          <p:spTgt spid="21"/>
                                        </p:tgtEl>
                                      </p:cBhvr>
                                    </p:animEffect>
                                    <p:anim calcmode="lin" valueType="num">
                                      <p:cBhvr>
                                        <p:cTn id="35" dur="1000" fill="hold"/>
                                        <p:tgtEl>
                                          <p:spTgt spid="21"/>
                                        </p:tgtEl>
                                        <p:attrNameLst>
                                          <p:attrName>ppt_x</p:attrName>
                                        </p:attrNameLst>
                                      </p:cBhvr>
                                      <p:tavLst>
                                        <p:tav tm="0">
                                          <p:val>
                                            <p:strVal val="#ppt_x"/>
                                          </p:val>
                                        </p:tav>
                                        <p:tav tm="100000">
                                          <p:val>
                                            <p:strVal val="#ppt_x"/>
                                          </p:val>
                                        </p:tav>
                                      </p:tavLst>
                                    </p:anim>
                                    <p:anim calcmode="lin" valueType="num">
                                      <p:cBhvr>
                                        <p:cTn id="36" dur="1000" fill="hold"/>
                                        <p:tgtEl>
                                          <p:spTgt spid="21"/>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23"/>
                                        </p:tgtEl>
                                        <p:attrNameLst>
                                          <p:attrName>style.visibility</p:attrName>
                                        </p:attrNameLst>
                                      </p:cBhvr>
                                      <p:to>
                                        <p:strVal val="visible"/>
                                      </p:to>
                                    </p:set>
                                    <p:animEffect transition="in" filter="fade">
                                      <p:cBhvr>
                                        <p:cTn id="39" dur="1000"/>
                                        <p:tgtEl>
                                          <p:spTgt spid="23"/>
                                        </p:tgtEl>
                                      </p:cBhvr>
                                    </p:animEffect>
                                    <p:anim calcmode="lin" valueType="num">
                                      <p:cBhvr>
                                        <p:cTn id="40" dur="1000" fill="hold"/>
                                        <p:tgtEl>
                                          <p:spTgt spid="23"/>
                                        </p:tgtEl>
                                        <p:attrNameLst>
                                          <p:attrName>ppt_x</p:attrName>
                                        </p:attrNameLst>
                                      </p:cBhvr>
                                      <p:tavLst>
                                        <p:tav tm="0">
                                          <p:val>
                                            <p:strVal val="#ppt_x"/>
                                          </p:val>
                                        </p:tav>
                                        <p:tav tm="100000">
                                          <p:val>
                                            <p:strVal val="#ppt_x"/>
                                          </p:val>
                                        </p:tav>
                                      </p:tavLst>
                                    </p:anim>
                                    <p:anim calcmode="lin" valueType="num">
                                      <p:cBhvr>
                                        <p:cTn id="41" dur="1000" fill="hold"/>
                                        <p:tgtEl>
                                          <p:spTgt spid="23"/>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25"/>
                                        </p:tgtEl>
                                        <p:attrNameLst>
                                          <p:attrName>style.visibility</p:attrName>
                                        </p:attrNameLst>
                                      </p:cBhvr>
                                      <p:to>
                                        <p:strVal val="visible"/>
                                      </p:to>
                                    </p:set>
                                    <p:animEffect transition="in" filter="fade">
                                      <p:cBhvr>
                                        <p:cTn id="44" dur="1000"/>
                                        <p:tgtEl>
                                          <p:spTgt spid="25"/>
                                        </p:tgtEl>
                                      </p:cBhvr>
                                    </p:animEffect>
                                    <p:anim calcmode="lin" valueType="num">
                                      <p:cBhvr>
                                        <p:cTn id="45" dur="1000" fill="hold"/>
                                        <p:tgtEl>
                                          <p:spTgt spid="25"/>
                                        </p:tgtEl>
                                        <p:attrNameLst>
                                          <p:attrName>ppt_x</p:attrName>
                                        </p:attrNameLst>
                                      </p:cBhvr>
                                      <p:tavLst>
                                        <p:tav tm="0">
                                          <p:val>
                                            <p:strVal val="#ppt_x"/>
                                          </p:val>
                                        </p:tav>
                                        <p:tav tm="100000">
                                          <p:val>
                                            <p:strVal val="#ppt_x"/>
                                          </p:val>
                                        </p:tav>
                                      </p:tavLst>
                                    </p:anim>
                                    <p:anim calcmode="lin" valueType="num">
                                      <p:cBhvr>
                                        <p:cTn id="46" dur="1000" fill="hold"/>
                                        <p:tgtEl>
                                          <p:spTgt spid="25"/>
                                        </p:tgtEl>
                                        <p:attrNameLst>
                                          <p:attrName>ppt_y</p:attrName>
                                        </p:attrNameLst>
                                      </p:cBhvr>
                                      <p:tavLst>
                                        <p:tav tm="0">
                                          <p:val>
                                            <p:strVal val="#ppt_y+.1"/>
                                          </p:val>
                                        </p:tav>
                                        <p:tav tm="100000">
                                          <p:val>
                                            <p:strVal val="#ppt_y"/>
                                          </p:val>
                                        </p:tav>
                                      </p:tavLst>
                                    </p:anim>
                                  </p:childTnLst>
                                </p:cTn>
                              </p:par>
                              <p:par>
                                <p:cTn id="47" presetID="42" presetClass="entr" presetSubtype="0" fill="hold" nodeType="withEffect">
                                  <p:stCondLst>
                                    <p:cond delay="0"/>
                                  </p:stCondLst>
                                  <p:childTnLst>
                                    <p:set>
                                      <p:cBhvr>
                                        <p:cTn id="48" dur="1" fill="hold">
                                          <p:stCondLst>
                                            <p:cond delay="0"/>
                                          </p:stCondLst>
                                        </p:cTn>
                                        <p:tgtEl>
                                          <p:spTgt spid="20"/>
                                        </p:tgtEl>
                                        <p:attrNameLst>
                                          <p:attrName>style.visibility</p:attrName>
                                        </p:attrNameLst>
                                      </p:cBhvr>
                                      <p:to>
                                        <p:strVal val="visible"/>
                                      </p:to>
                                    </p:set>
                                    <p:animEffect transition="in" filter="fade">
                                      <p:cBhvr>
                                        <p:cTn id="49" dur="1000"/>
                                        <p:tgtEl>
                                          <p:spTgt spid="20"/>
                                        </p:tgtEl>
                                      </p:cBhvr>
                                    </p:animEffect>
                                    <p:anim calcmode="lin" valueType="num">
                                      <p:cBhvr>
                                        <p:cTn id="50" dur="1000" fill="hold"/>
                                        <p:tgtEl>
                                          <p:spTgt spid="20"/>
                                        </p:tgtEl>
                                        <p:attrNameLst>
                                          <p:attrName>ppt_x</p:attrName>
                                        </p:attrNameLst>
                                      </p:cBhvr>
                                      <p:tavLst>
                                        <p:tav tm="0">
                                          <p:val>
                                            <p:strVal val="#ppt_x"/>
                                          </p:val>
                                        </p:tav>
                                        <p:tav tm="100000">
                                          <p:val>
                                            <p:strVal val="#ppt_x"/>
                                          </p:val>
                                        </p:tav>
                                      </p:tavLst>
                                    </p:anim>
                                    <p:anim calcmode="lin" valueType="num">
                                      <p:cBhvr>
                                        <p:cTn id="51"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1" presetClass="mediacall" presetSubtype="0" fill="hold" nodeType="clickEffect">
                                  <p:stCondLst>
                                    <p:cond delay="0"/>
                                  </p:stCondLst>
                                  <p:childTnLst>
                                    <p:cmd type="call" cmd="playFrom(0.0)">
                                      <p:cBhvr>
                                        <p:cTn id="55" dur="6000" fill="hold"/>
                                        <p:tgtEl>
                                          <p:spTgt spid="18"/>
                                        </p:tgtEl>
                                      </p:cBhvr>
                                    </p:cmd>
                                  </p:childTnLst>
                                </p:cTn>
                              </p:par>
                              <p:par>
                                <p:cTn id="56" presetID="1" presetClass="mediacall" presetSubtype="0" fill="hold" nodeType="withEffect">
                                  <p:stCondLst>
                                    <p:cond delay="0"/>
                                  </p:stCondLst>
                                  <p:childTnLst>
                                    <p:cmd type="call" cmd="playFrom(0.0)">
                                      <p:cBhvr>
                                        <p:cTn id="57" dur="6000" fill="hold"/>
                                        <p:tgtEl>
                                          <p:spTgt spid="19"/>
                                        </p:tgtEl>
                                      </p:cBhvr>
                                    </p:cmd>
                                  </p:childTnLst>
                                </p:cTn>
                              </p:par>
                            </p:childTnLst>
                          </p:cTn>
                        </p:par>
                      </p:childTnLst>
                    </p:cTn>
                  </p:par>
                  <p:par>
                    <p:cTn id="58" fill="hold">
                      <p:stCondLst>
                        <p:cond delay="indefinite"/>
                      </p:stCondLst>
                      <p:childTnLst>
                        <p:par>
                          <p:cTn id="59" fill="hold">
                            <p:stCondLst>
                              <p:cond delay="0"/>
                            </p:stCondLst>
                            <p:childTnLst>
                              <p:par>
                                <p:cTn id="60" presetID="42" presetClass="entr" presetSubtype="0" fill="hold" grpId="0" nodeType="clickEffect">
                                  <p:stCondLst>
                                    <p:cond delay="0"/>
                                  </p:stCondLst>
                                  <p:childTnLst>
                                    <p:set>
                                      <p:cBhvr>
                                        <p:cTn id="61" dur="1" fill="hold">
                                          <p:stCondLst>
                                            <p:cond delay="0"/>
                                          </p:stCondLst>
                                        </p:cTn>
                                        <p:tgtEl>
                                          <p:spTgt spid="29"/>
                                        </p:tgtEl>
                                        <p:attrNameLst>
                                          <p:attrName>style.visibility</p:attrName>
                                        </p:attrNameLst>
                                      </p:cBhvr>
                                      <p:to>
                                        <p:strVal val="visible"/>
                                      </p:to>
                                    </p:set>
                                    <p:animEffect transition="in" filter="fade">
                                      <p:cBhvr>
                                        <p:cTn id="62" dur="1000"/>
                                        <p:tgtEl>
                                          <p:spTgt spid="29"/>
                                        </p:tgtEl>
                                      </p:cBhvr>
                                    </p:animEffect>
                                    <p:anim calcmode="lin" valueType="num">
                                      <p:cBhvr>
                                        <p:cTn id="63" dur="1000" fill="hold"/>
                                        <p:tgtEl>
                                          <p:spTgt spid="29"/>
                                        </p:tgtEl>
                                        <p:attrNameLst>
                                          <p:attrName>ppt_x</p:attrName>
                                        </p:attrNameLst>
                                      </p:cBhvr>
                                      <p:tavLst>
                                        <p:tav tm="0">
                                          <p:val>
                                            <p:strVal val="#ppt_x"/>
                                          </p:val>
                                        </p:tav>
                                        <p:tav tm="100000">
                                          <p:val>
                                            <p:strVal val="#ppt_x"/>
                                          </p:val>
                                        </p:tav>
                                      </p:tavLst>
                                    </p:anim>
                                    <p:anim calcmode="lin" valueType="num">
                                      <p:cBhvr>
                                        <p:cTn id="64" dur="1000" fill="hold"/>
                                        <p:tgtEl>
                                          <p:spTgt spid="29"/>
                                        </p:tgtEl>
                                        <p:attrNameLst>
                                          <p:attrName>ppt_y</p:attrName>
                                        </p:attrNameLst>
                                      </p:cBhvr>
                                      <p:tavLst>
                                        <p:tav tm="0">
                                          <p:val>
                                            <p:strVal val="#ppt_y+.1"/>
                                          </p:val>
                                        </p:tav>
                                        <p:tav tm="100000">
                                          <p:val>
                                            <p:strVal val="#ppt_y"/>
                                          </p:val>
                                        </p:tav>
                                      </p:tavLst>
                                    </p:anim>
                                  </p:childTnLst>
                                </p:cTn>
                              </p:par>
                              <p:par>
                                <p:cTn id="65" presetID="42" presetClass="entr" presetSubtype="0" fill="hold" grpId="0" nodeType="withEffect">
                                  <p:stCondLst>
                                    <p:cond delay="0"/>
                                  </p:stCondLst>
                                  <p:childTnLst>
                                    <p:set>
                                      <p:cBhvr>
                                        <p:cTn id="66" dur="1" fill="hold">
                                          <p:stCondLst>
                                            <p:cond delay="0"/>
                                          </p:stCondLst>
                                        </p:cTn>
                                        <p:tgtEl>
                                          <p:spTgt spid="30"/>
                                        </p:tgtEl>
                                        <p:attrNameLst>
                                          <p:attrName>style.visibility</p:attrName>
                                        </p:attrNameLst>
                                      </p:cBhvr>
                                      <p:to>
                                        <p:strVal val="visible"/>
                                      </p:to>
                                    </p:set>
                                    <p:animEffect transition="in" filter="fade">
                                      <p:cBhvr>
                                        <p:cTn id="67" dur="1000"/>
                                        <p:tgtEl>
                                          <p:spTgt spid="30"/>
                                        </p:tgtEl>
                                      </p:cBhvr>
                                    </p:animEffect>
                                    <p:anim calcmode="lin" valueType="num">
                                      <p:cBhvr>
                                        <p:cTn id="68" dur="1000" fill="hold"/>
                                        <p:tgtEl>
                                          <p:spTgt spid="30"/>
                                        </p:tgtEl>
                                        <p:attrNameLst>
                                          <p:attrName>ppt_x</p:attrName>
                                        </p:attrNameLst>
                                      </p:cBhvr>
                                      <p:tavLst>
                                        <p:tav tm="0">
                                          <p:val>
                                            <p:strVal val="#ppt_x"/>
                                          </p:val>
                                        </p:tav>
                                        <p:tav tm="100000">
                                          <p:val>
                                            <p:strVal val="#ppt_x"/>
                                          </p:val>
                                        </p:tav>
                                      </p:tavLst>
                                    </p:anim>
                                    <p:anim calcmode="lin" valueType="num">
                                      <p:cBhvr>
                                        <p:cTn id="69" dur="1000" fill="hold"/>
                                        <p:tgtEl>
                                          <p:spTgt spid="30"/>
                                        </p:tgtEl>
                                        <p:attrNameLst>
                                          <p:attrName>ppt_y</p:attrName>
                                        </p:attrNameLst>
                                      </p:cBhvr>
                                      <p:tavLst>
                                        <p:tav tm="0">
                                          <p:val>
                                            <p:strVal val="#ppt_y+.1"/>
                                          </p:val>
                                        </p:tav>
                                        <p:tav tm="100000">
                                          <p:val>
                                            <p:strVal val="#ppt_y"/>
                                          </p:val>
                                        </p:tav>
                                      </p:tavLst>
                                    </p:anim>
                                  </p:childTnLst>
                                </p:cTn>
                              </p:par>
                              <p:par>
                                <p:cTn id="70" presetID="42" presetClass="entr" presetSubtype="0" fill="hold" grpId="0" nodeType="withEffect">
                                  <p:stCondLst>
                                    <p:cond delay="0"/>
                                  </p:stCondLst>
                                  <p:childTnLst>
                                    <p:set>
                                      <p:cBhvr>
                                        <p:cTn id="71" dur="1" fill="hold">
                                          <p:stCondLst>
                                            <p:cond delay="0"/>
                                          </p:stCondLst>
                                        </p:cTn>
                                        <p:tgtEl>
                                          <p:spTgt spid="31"/>
                                        </p:tgtEl>
                                        <p:attrNameLst>
                                          <p:attrName>style.visibility</p:attrName>
                                        </p:attrNameLst>
                                      </p:cBhvr>
                                      <p:to>
                                        <p:strVal val="visible"/>
                                      </p:to>
                                    </p:set>
                                    <p:animEffect transition="in" filter="fade">
                                      <p:cBhvr>
                                        <p:cTn id="72" dur="1000"/>
                                        <p:tgtEl>
                                          <p:spTgt spid="31"/>
                                        </p:tgtEl>
                                      </p:cBhvr>
                                    </p:animEffect>
                                    <p:anim calcmode="lin" valueType="num">
                                      <p:cBhvr>
                                        <p:cTn id="73" dur="1000" fill="hold"/>
                                        <p:tgtEl>
                                          <p:spTgt spid="31"/>
                                        </p:tgtEl>
                                        <p:attrNameLst>
                                          <p:attrName>ppt_x</p:attrName>
                                        </p:attrNameLst>
                                      </p:cBhvr>
                                      <p:tavLst>
                                        <p:tav tm="0">
                                          <p:val>
                                            <p:strVal val="#ppt_x"/>
                                          </p:val>
                                        </p:tav>
                                        <p:tav tm="100000">
                                          <p:val>
                                            <p:strVal val="#ppt_x"/>
                                          </p:val>
                                        </p:tav>
                                      </p:tavLst>
                                    </p:anim>
                                    <p:anim calcmode="lin" valueType="num">
                                      <p:cBhvr>
                                        <p:cTn id="74"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video>
              <p:cMediaNode vol="80000">
                <p:cTn id="75" repeatCount="indefinite" fill="hold" display="0">
                  <p:stCondLst>
                    <p:cond delay="indefinite"/>
                  </p:stCondLst>
                </p:cTn>
                <p:tgtEl>
                  <p:spTgt spid="19"/>
                </p:tgtEl>
              </p:cMediaNode>
            </p:video>
            <p:video>
              <p:cMediaNode vol="80000">
                <p:cTn id="76" repeatCount="indefinite" fill="hold" display="0">
                  <p:stCondLst>
                    <p:cond delay="indefinite"/>
                  </p:stCondLst>
                </p:cTn>
                <p:tgtEl>
                  <p:spTgt spid="18"/>
                </p:tgtEl>
              </p:cMediaNode>
            </p:video>
          </p:childTnLst>
        </p:cTn>
      </p:par>
    </p:tnLst>
    <p:bldLst>
      <p:bldP spid="16" grpId="0" animBg="1"/>
      <p:bldP spid="17" grpId="0"/>
      <p:bldP spid="21" grpId="0"/>
      <p:bldP spid="22" grpId="0"/>
      <p:bldP spid="23" grpId="0"/>
      <p:bldP spid="25" grpId="0"/>
      <p:bldP spid="29" grpId="0" animBg="1"/>
      <p:bldP spid="30" grpId="0"/>
      <p:bldP spid="31"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FA4A47B-8D18-254A-BFA2-30B31B119E93}"/>
              </a:ext>
            </a:extLst>
          </p:cNvPr>
          <p:cNvSpPr>
            <a:spLocks noGrp="1"/>
          </p:cNvSpPr>
          <p:nvPr>
            <p:ph type="title"/>
          </p:nvPr>
        </p:nvSpPr>
        <p:spPr/>
        <p:txBody>
          <a:bodyPr/>
          <a:lstStyle/>
          <a:p>
            <a:r>
              <a:rPr kumimoji="1" lang="en-US" altLang="ja-JP" dirty="0"/>
              <a:t> </a:t>
            </a:r>
            <a:r>
              <a:rPr kumimoji="1" lang="ja-JP" altLang="en-US"/>
              <a:t>結果・考察</a:t>
            </a:r>
          </a:p>
        </p:txBody>
      </p:sp>
      <p:pic>
        <p:nvPicPr>
          <p:cNvPr id="3" name="図 2">
            <a:extLst>
              <a:ext uri="{FF2B5EF4-FFF2-40B4-BE49-F238E27FC236}">
                <a16:creationId xmlns:a16="http://schemas.microsoft.com/office/drawing/2014/main" id="{3218AD97-55A6-8344-8B2C-423BF357F1B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7301" y="999709"/>
            <a:ext cx="4490643" cy="3367982"/>
          </a:xfrm>
          <a:prstGeom prst="rect">
            <a:avLst/>
          </a:prstGeom>
        </p:spPr>
      </p:pic>
      <p:pic>
        <p:nvPicPr>
          <p:cNvPr id="4" name="図 3">
            <a:extLst>
              <a:ext uri="{FF2B5EF4-FFF2-40B4-BE49-F238E27FC236}">
                <a16:creationId xmlns:a16="http://schemas.microsoft.com/office/drawing/2014/main" id="{38F8DC96-1B00-8544-8189-B9D225AFD3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7944" y="999709"/>
            <a:ext cx="4490642" cy="3367982"/>
          </a:xfrm>
          <a:prstGeom prst="rect">
            <a:avLst/>
          </a:prstGeom>
        </p:spPr>
      </p:pic>
      <p:sp>
        <p:nvSpPr>
          <p:cNvPr id="5" name="テキスト ボックス 4">
            <a:extLst>
              <a:ext uri="{FF2B5EF4-FFF2-40B4-BE49-F238E27FC236}">
                <a16:creationId xmlns:a16="http://schemas.microsoft.com/office/drawing/2014/main" id="{533E0186-C4B9-0944-8043-B6CA3CE2284C}"/>
              </a:ext>
            </a:extLst>
          </p:cNvPr>
          <p:cNvSpPr txBox="1"/>
          <p:nvPr/>
        </p:nvSpPr>
        <p:spPr>
          <a:xfrm>
            <a:off x="87300" y="4367691"/>
            <a:ext cx="4490643" cy="369332"/>
          </a:xfrm>
          <a:prstGeom prst="rect">
            <a:avLst/>
          </a:prstGeom>
          <a:solidFill>
            <a:schemeClr val="bg1"/>
          </a:solidFill>
        </p:spPr>
        <p:txBody>
          <a:bodyPr wrap="square" rtlCol="0">
            <a:spAutoFit/>
          </a:bodyPr>
          <a:lstStyle/>
          <a:p>
            <a:pPr algn="ctr"/>
            <a:r>
              <a:rPr kumimoji="1" lang="ja-JP" altLang="en-US"/>
              <a:t>充填完了時間と下杵降下速度の関係</a:t>
            </a:r>
            <a:endParaRPr kumimoji="1" lang="ja-JP" altLang="en-US" dirty="0"/>
          </a:p>
        </p:txBody>
      </p:sp>
      <p:sp>
        <p:nvSpPr>
          <p:cNvPr id="6" name="テキスト ボックス 5">
            <a:extLst>
              <a:ext uri="{FF2B5EF4-FFF2-40B4-BE49-F238E27FC236}">
                <a16:creationId xmlns:a16="http://schemas.microsoft.com/office/drawing/2014/main" id="{932E7988-04BD-0A4B-879B-9D86AA762B15}"/>
              </a:ext>
            </a:extLst>
          </p:cNvPr>
          <p:cNvSpPr txBox="1"/>
          <p:nvPr/>
        </p:nvSpPr>
        <p:spPr>
          <a:xfrm>
            <a:off x="4577943" y="4367691"/>
            <a:ext cx="4490643" cy="369332"/>
          </a:xfrm>
          <a:prstGeom prst="rect">
            <a:avLst/>
          </a:prstGeom>
          <a:solidFill>
            <a:schemeClr val="bg1"/>
          </a:solidFill>
        </p:spPr>
        <p:txBody>
          <a:bodyPr wrap="square" rtlCol="0">
            <a:spAutoFit/>
          </a:bodyPr>
          <a:lstStyle/>
          <a:p>
            <a:pPr algn="ctr"/>
            <a:r>
              <a:rPr kumimoji="1" lang="ja-JP" altLang="en-US"/>
              <a:t>フラックスの時間変化</a:t>
            </a:r>
            <a:endParaRPr kumimoji="1" lang="ja-JP" altLang="en-US" dirty="0"/>
          </a:p>
        </p:txBody>
      </p:sp>
      <p:cxnSp>
        <p:nvCxnSpPr>
          <p:cNvPr id="9" name="直線コネクタ 8">
            <a:extLst>
              <a:ext uri="{FF2B5EF4-FFF2-40B4-BE49-F238E27FC236}">
                <a16:creationId xmlns:a16="http://schemas.microsoft.com/office/drawing/2014/main" id="{2052AED5-B8AA-9D41-AF43-A9D0938B6131}"/>
              </a:ext>
            </a:extLst>
          </p:cNvPr>
          <p:cNvCxnSpPr>
            <a:cxnSpLocks/>
          </p:cNvCxnSpPr>
          <p:nvPr/>
        </p:nvCxnSpPr>
        <p:spPr>
          <a:xfrm>
            <a:off x="1102936" y="4119513"/>
            <a:ext cx="0" cy="1046376"/>
          </a:xfrm>
          <a:prstGeom prst="line">
            <a:avLst/>
          </a:prstGeom>
          <a:ln w="28575">
            <a:solidFill>
              <a:srgbClr val="3F97A4"/>
            </a:solidFill>
            <a:prstDash val="sysDash"/>
          </a:ln>
        </p:spPr>
        <p:style>
          <a:lnRef idx="1">
            <a:schemeClr val="accent6"/>
          </a:lnRef>
          <a:fillRef idx="0">
            <a:schemeClr val="accent6"/>
          </a:fillRef>
          <a:effectRef idx="0">
            <a:schemeClr val="accent6"/>
          </a:effectRef>
          <a:fontRef idx="minor">
            <a:schemeClr val="tx1"/>
          </a:fontRef>
        </p:style>
      </p:cxnSp>
      <p:cxnSp>
        <p:nvCxnSpPr>
          <p:cNvPr id="11" name="直線コネクタ 10">
            <a:extLst>
              <a:ext uri="{FF2B5EF4-FFF2-40B4-BE49-F238E27FC236}">
                <a16:creationId xmlns:a16="http://schemas.microsoft.com/office/drawing/2014/main" id="{EFC2AA38-8763-0441-8F28-FD011246E299}"/>
              </a:ext>
            </a:extLst>
          </p:cNvPr>
          <p:cNvCxnSpPr>
            <a:cxnSpLocks/>
          </p:cNvCxnSpPr>
          <p:nvPr/>
        </p:nvCxnSpPr>
        <p:spPr>
          <a:xfrm>
            <a:off x="2961588" y="4116425"/>
            <a:ext cx="0" cy="1049464"/>
          </a:xfrm>
          <a:prstGeom prst="line">
            <a:avLst/>
          </a:prstGeom>
          <a:ln w="28575">
            <a:solidFill>
              <a:srgbClr val="3F97A4"/>
            </a:solidFill>
            <a:prstDash val="sysDash"/>
          </a:ln>
        </p:spPr>
        <p:style>
          <a:lnRef idx="1">
            <a:schemeClr val="accent6"/>
          </a:lnRef>
          <a:fillRef idx="0">
            <a:schemeClr val="accent6"/>
          </a:fillRef>
          <a:effectRef idx="0">
            <a:schemeClr val="accent6"/>
          </a:effectRef>
          <a:fontRef idx="minor">
            <a:schemeClr val="tx1"/>
          </a:fontRef>
        </p:style>
      </p:cxnSp>
      <p:cxnSp>
        <p:nvCxnSpPr>
          <p:cNvPr id="15" name="直線矢印コネクタ 14">
            <a:extLst>
              <a:ext uri="{FF2B5EF4-FFF2-40B4-BE49-F238E27FC236}">
                <a16:creationId xmlns:a16="http://schemas.microsoft.com/office/drawing/2014/main" id="{C8205902-BABE-1045-90DC-8E2219328C0F}"/>
              </a:ext>
            </a:extLst>
          </p:cNvPr>
          <p:cNvCxnSpPr/>
          <p:nvPr/>
        </p:nvCxnSpPr>
        <p:spPr>
          <a:xfrm>
            <a:off x="1102936" y="5043340"/>
            <a:ext cx="1858652" cy="0"/>
          </a:xfrm>
          <a:prstGeom prst="straightConnector1">
            <a:avLst/>
          </a:prstGeom>
          <a:ln w="28575">
            <a:solidFill>
              <a:srgbClr val="3F97A4"/>
            </a:solidFill>
            <a:tailEnd type="triangle"/>
          </a:ln>
        </p:spPr>
        <p:style>
          <a:lnRef idx="1">
            <a:schemeClr val="accent1"/>
          </a:lnRef>
          <a:fillRef idx="0">
            <a:schemeClr val="accent1"/>
          </a:fillRef>
          <a:effectRef idx="0">
            <a:schemeClr val="accent1"/>
          </a:effectRef>
          <a:fontRef idx="minor">
            <a:schemeClr val="tx1"/>
          </a:fontRef>
        </p:style>
      </p:cxnSp>
      <p:sp>
        <p:nvSpPr>
          <p:cNvPr id="16" name="テキスト ボックス 15">
            <a:extLst>
              <a:ext uri="{FF2B5EF4-FFF2-40B4-BE49-F238E27FC236}">
                <a16:creationId xmlns:a16="http://schemas.microsoft.com/office/drawing/2014/main" id="{E09306CF-30D7-6A47-BF2B-B973F7781D3E}"/>
              </a:ext>
            </a:extLst>
          </p:cNvPr>
          <p:cNvSpPr txBox="1"/>
          <p:nvPr/>
        </p:nvSpPr>
        <p:spPr>
          <a:xfrm>
            <a:off x="461913" y="5349658"/>
            <a:ext cx="4116030" cy="830997"/>
          </a:xfrm>
          <a:prstGeom prst="rect">
            <a:avLst/>
          </a:prstGeom>
          <a:noFill/>
        </p:spPr>
        <p:txBody>
          <a:bodyPr wrap="square" rtlCol="0">
            <a:spAutoFit/>
          </a:bodyPr>
          <a:lstStyle/>
          <a:p>
            <a:r>
              <a:rPr lang="ja-JP" altLang="en-US" sz="2400"/>
              <a:t>初期のフラックスの大きさで充填完了時間が短くなる</a:t>
            </a:r>
            <a:endParaRPr lang="en-US" altLang="ja-JP" sz="2400" dirty="0"/>
          </a:p>
        </p:txBody>
      </p:sp>
      <p:sp>
        <p:nvSpPr>
          <p:cNvPr id="19" name="角丸四角形 18">
            <a:extLst>
              <a:ext uri="{FF2B5EF4-FFF2-40B4-BE49-F238E27FC236}">
                <a16:creationId xmlns:a16="http://schemas.microsoft.com/office/drawing/2014/main" id="{882D0A7F-691B-0C45-BFE5-20EE745FEA61}"/>
              </a:ext>
            </a:extLst>
          </p:cNvPr>
          <p:cNvSpPr/>
          <p:nvPr/>
        </p:nvSpPr>
        <p:spPr>
          <a:xfrm>
            <a:off x="5486118" y="2611225"/>
            <a:ext cx="2328703" cy="904974"/>
          </a:xfrm>
          <a:prstGeom prst="roundRect">
            <a:avLst/>
          </a:prstGeom>
          <a:noFill/>
          <a:ln w="28575">
            <a:solidFill>
              <a:srgbClr val="3F97A4"/>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テキスト ボックス 19">
            <a:extLst>
              <a:ext uri="{FF2B5EF4-FFF2-40B4-BE49-F238E27FC236}">
                <a16:creationId xmlns:a16="http://schemas.microsoft.com/office/drawing/2014/main" id="{E99137AF-6EE8-FA4E-A285-127D9457D272}"/>
              </a:ext>
            </a:extLst>
          </p:cNvPr>
          <p:cNvSpPr txBox="1"/>
          <p:nvPr/>
        </p:nvSpPr>
        <p:spPr>
          <a:xfrm>
            <a:off x="4765249" y="5307184"/>
            <a:ext cx="4116030" cy="830997"/>
          </a:xfrm>
          <a:prstGeom prst="rect">
            <a:avLst/>
          </a:prstGeom>
          <a:noFill/>
        </p:spPr>
        <p:txBody>
          <a:bodyPr wrap="square" rtlCol="0">
            <a:spAutoFit/>
          </a:bodyPr>
          <a:lstStyle/>
          <a:p>
            <a:r>
              <a:rPr lang="en-US" altLang="ja-JP" sz="2400" dirty="0"/>
              <a:t>500 mm/s</a:t>
            </a:r>
            <a:r>
              <a:rPr lang="ja-JP" altLang="en-US" sz="2400"/>
              <a:t>はフラックスの復活が早い</a:t>
            </a:r>
            <a:endParaRPr lang="en-US" altLang="ja-JP" sz="2400" dirty="0"/>
          </a:p>
        </p:txBody>
      </p:sp>
      <p:cxnSp>
        <p:nvCxnSpPr>
          <p:cNvPr id="21" name="直線矢印コネクタ 20">
            <a:extLst>
              <a:ext uri="{FF2B5EF4-FFF2-40B4-BE49-F238E27FC236}">
                <a16:creationId xmlns:a16="http://schemas.microsoft.com/office/drawing/2014/main" id="{35291CE3-584A-544F-B6E8-DAD40A2B896E}"/>
              </a:ext>
            </a:extLst>
          </p:cNvPr>
          <p:cNvCxnSpPr>
            <a:cxnSpLocks/>
          </p:cNvCxnSpPr>
          <p:nvPr/>
        </p:nvCxnSpPr>
        <p:spPr>
          <a:xfrm>
            <a:off x="2961588" y="5026058"/>
            <a:ext cx="922255"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コネクタ 22">
            <a:extLst>
              <a:ext uri="{FF2B5EF4-FFF2-40B4-BE49-F238E27FC236}">
                <a16:creationId xmlns:a16="http://schemas.microsoft.com/office/drawing/2014/main" id="{646BD711-D89C-B244-B03D-C9A68273ED50}"/>
              </a:ext>
            </a:extLst>
          </p:cNvPr>
          <p:cNvCxnSpPr>
            <a:cxnSpLocks/>
          </p:cNvCxnSpPr>
          <p:nvPr/>
        </p:nvCxnSpPr>
        <p:spPr>
          <a:xfrm>
            <a:off x="3883843" y="4116425"/>
            <a:ext cx="0" cy="1049464"/>
          </a:xfrm>
          <a:prstGeom prst="line">
            <a:avLst/>
          </a:prstGeom>
          <a:ln w="28575">
            <a:solidFill>
              <a:srgbClr val="FF0000"/>
            </a:solidFill>
            <a:prstDash val="sysDash"/>
          </a:ln>
        </p:spPr>
        <p:style>
          <a:lnRef idx="1">
            <a:schemeClr val="accent6"/>
          </a:lnRef>
          <a:fillRef idx="0">
            <a:schemeClr val="accent6"/>
          </a:fillRef>
          <a:effectRef idx="0">
            <a:schemeClr val="accent6"/>
          </a:effectRef>
          <a:fontRef idx="minor">
            <a:schemeClr val="tx1"/>
          </a:fontRef>
        </p:style>
      </p:cxnSp>
      <p:sp>
        <p:nvSpPr>
          <p:cNvPr id="24" name="テキスト ボックス 23">
            <a:extLst>
              <a:ext uri="{FF2B5EF4-FFF2-40B4-BE49-F238E27FC236}">
                <a16:creationId xmlns:a16="http://schemas.microsoft.com/office/drawing/2014/main" id="{63542278-1E54-3C49-BC3C-C9F7BE21249D}"/>
              </a:ext>
            </a:extLst>
          </p:cNvPr>
          <p:cNvSpPr txBox="1"/>
          <p:nvPr/>
        </p:nvSpPr>
        <p:spPr>
          <a:xfrm>
            <a:off x="3221352" y="4615869"/>
            <a:ext cx="441661" cy="461665"/>
          </a:xfrm>
          <a:prstGeom prst="rect">
            <a:avLst/>
          </a:prstGeom>
          <a:noFill/>
        </p:spPr>
        <p:txBody>
          <a:bodyPr wrap="square" rtlCol="0">
            <a:spAutoFit/>
          </a:bodyPr>
          <a:lstStyle/>
          <a:p>
            <a:r>
              <a:rPr lang="ja-JP" altLang="en-US" sz="2400">
                <a:solidFill>
                  <a:srgbClr val="FF0000"/>
                </a:solidFill>
              </a:rPr>
              <a:t>？</a:t>
            </a:r>
            <a:endParaRPr lang="en-US" altLang="ja-JP" sz="2400" dirty="0">
              <a:solidFill>
                <a:srgbClr val="FF0000"/>
              </a:solidFill>
            </a:endParaRPr>
          </a:p>
        </p:txBody>
      </p:sp>
    </p:spTree>
    <p:extLst>
      <p:ext uri="{BB962C8B-B14F-4D97-AF65-F5344CB8AC3E}">
        <p14:creationId xmlns:p14="http://schemas.microsoft.com/office/powerpoint/2010/main" val="2275708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1"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10" presetClass="entr" presetSubtype="0" fill="hold"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par>
                                <p:cTn id="11" presetID="10" presetClass="entr" presetSubtype="0" fill="hold" nodeType="with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500"/>
                                        <p:tgtEl>
                                          <p:spTgt spid="23"/>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19"/>
                                        </p:tgtEl>
                                        <p:attrNameLst>
                                          <p:attrName>style.visibility</p:attrName>
                                        </p:attrNameLst>
                                      </p:cBhvr>
                                      <p:to>
                                        <p:strVal val="visible"/>
                                      </p:to>
                                    </p:set>
                                    <p:anim calcmode="lin" valueType="num">
                                      <p:cBhvr additive="base">
                                        <p:cTn id="18" dur="500" fill="hold"/>
                                        <p:tgtEl>
                                          <p:spTgt spid="19"/>
                                        </p:tgtEl>
                                        <p:attrNameLst>
                                          <p:attrName>ppt_x</p:attrName>
                                        </p:attrNameLst>
                                      </p:cBhvr>
                                      <p:tavLst>
                                        <p:tav tm="0">
                                          <p:val>
                                            <p:strVal val="#ppt_x"/>
                                          </p:val>
                                        </p:tav>
                                        <p:tav tm="100000">
                                          <p:val>
                                            <p:strVal val="#ppt_x"/>
                                          </p:val>
                                        </p:tav>
                                      </p:tavLst>
                                    </p:anim>
                                    <p:anim calcmode="lin" valueType="num">
                                      <p:cBhvr additive="base">
                                        <p:cTn id="19"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fade">
                                      <p:cBhvr>
                                        <p:cTn id="24" dur="1000"/>
                                        <p:tgtEl>
                                          <p:spTgt spid="20"/>
                                        </p:tgtEl>
                                      </p:cBhvr>
                                    </p:animEffect>
                                    <p:anim calcmode="lin" valueType="num">
                                      <p:cBhvr>
                                        <p:cTn id="25" dur="1000" fill="hold"/>
                                        <p:tgtEl>
                                          <p:spTgt spid="20"/>
                                        </p:tgtEl>
                                        <p:attrNameLst>
                                          <p:attrName>ppt_x</p:attrName>
                                        </p:attrNameLst>
                                      </p:cBhvr>
                                      <p:tavLst>
                                        <p:tav tm="0">
                                          <p:val>
                                            <p:strVal val="#ppt_x"/>
                                          </p:val>
                                        </p:tav>
                                        <p:tav tm="100000">
                                          <p:val>
                                            <p:strVal val="#ppt_x"/>
                                          </p:val>
                                        </p:tav>
                                      </p:tavLst>
                                    </p:anim>
                                    <p:anim calcmode="lin" valueType="num">
                                      <p:cBhvr>
                                        <p:cTn id="26"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p:bldP spid="24" grpI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図 17"/>
          <p:cNvPicPr>
            <a:picLocks noChangeAspect="1"/>
          </p:cNvPicPr>
          <p:nvPr/>
        </p:nvPicPr>
        <p:blipFill rotWithShape="1">
          <a:blip r:embed="rId2">
            <a:extLst>
              <a:ext uri="{28A0092B-C50C-407E-A947-70E740481C1C}">
                <a14:useLocalDpi xmlns:a14="http://schemas.microsoft.com/office/drawing/2010/main" val="0"/>
              </a:ext>
            </a:extLst>
          </a:blip>
          <a:srcRect l="16390" t="8245" r="14956"/>
          <a:stretch/>
        </p:blipFill>
        <p:spPr>
          <a:xfrm>
            <a:off x="121150" y="1058434"/>
            <a:ext cx="883227" cy="2951053"/>
          </a:xfrm>
          <a:prstGeom prst="rect">
            <a:avLst/>
          </a:prstGeom>
        </p:spPr>
      </p:pic>
      <p:pic>
        <p:nvPicPr>
          <p:cNvPr id="16" name="図 15"/>
          <p:cNvPicPr>
            <a:picLocks noChangeAspect="1"/>
          </p:cNvPicPr>
          <p:nvPr/>
        </p:nvPicPr>
        <p:blipFill rotWithShape="1">
          <a:blip r:embed="rId3">
            <a:extLst>
              <a:ext uri="{28A0092B-C50C-407E-A947-70E740481C1C}">
                <a14:useLocalDpi xmlns:a14="http://schemas.microsoft.com/office/drawing/2010/main" val="0"/>
              </a:ext>
            </a:extLst>
          </a:blip>
          <a:srcRect l="21110"/>
          <a:stretch/>
        </p:blipFill>
        <p:spPr>
          <a:xfrm>
            <a:off x="981075" y="1058434"/>
            <a:ext cx="3622099" cy="4591321"/>
          </a:xfrm>
          <a:prstGeom prst="rect">
            <a:avLst/>
          </a:prstGeom>
        </p:spPr>
      </p:pic>
      <p:sp>
        <p:nvSpPr>
          <p:cNvPr id="2" name="タイトル 1">
            <a:extLst>
              <a:ext uri="{FF2B5EF4-FFF2-40B4-BE49-F238E27FC236}">
                <a16:creationId xmlns:a16="http://schemas.microsoft.com/office/drawing/2014/main" id="{D9390133-20B6-4DB4-A745-1F47E1A2772D}"/>
              </a:ext>
            </a:extLst>
          </p:cNvPr>
          <p:cNvSpPr>
            <a:spLocks noGrp="1"/>
          </p:cNvSpPr>
          <p:nvPr>
            <p:ph type="title"/>
          </p:nvPr>
        </p:nvSpPr>
        <p:spPr>
          <a:xfrm>
            <a:off x="-1" y="0"/>
            <a:ext cx="9058275" cy="796603"/>
          </a:xfrm>
        </p:spPr>
        <p:txBody>
          <a:bodyPr>
            <a:normAutofit/>
          </a:bodyPr>
          <a:lstStyle/>
          <a:p>
            <a:r>
              <a:rPr lang="en-US" altLang="ja-JP" dirty="0"/>
              <a:t> </a:t>
            </a:r>
            <a:r>
              <a:rPr lang="ja-JP" altLang="en-US" dirty="0"/>
              <a:t>結果・考察</a:t>
            </a:r>
            <a:endParaRPr kumimoji="1" lang="ja-JP" altLang="en-US" sz="2400" dirty="0"/>
          </a:p>
        </p:txBody>
      </p:sp>
      <p:sp>
        <p:nvSpPr>
          <p:cNvPr id="26" name="円/楕円 25"/>
          <p:cNvSpPr/>
          <p:nvPr/>
        </p:nvSpPr>
        <p:spPr>
          <a:xfrm>
            <a:off x="3539601" y="2063097"/>
            <a:ext cx="1061683" cy="1946390"/>
          </a:xfrm>
          <a:prstGeom prst="ellipse">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テキスト ボックス 26"/>
          <p:cNvSpPr txBox="1"/>
          <p:nvPr/>
        </p:nvSpPr>
        <p:spPr>
          <a:xfrm>
            <a:off x="5370272" y="4009487"/>
            <a:ext cx="3252354" cy="830997"/>
          </a:xfrm>
          <a:prstGeom prst="rect">
            <a:avLst/>
          </a:prstGeom>
          <a:noFill/>
        </p:spPr>
        <p:txBody>
          <a:bodyPr wrap="square" rtlCol="0">
            <a:spAutoFit/>
          </a:bodyPr>
          <a:lstStyle/>
          <a:p>
            <a:r>
              <a:rPr lang="ja-JP" altLang="en-US" sz="2400" dirty="0"/>
              <a:t>気泡が分裂して抜けていかない</a:t>
            </a:r>
            <a:endParaRPr kumimoji="1" lang="ja-JP" altLang="en-US" sz="2400" dirty="0"/>
          </a:p>
        </p:txBody>
      </p:sp>
      <p:cxnSp>
        <p:nvCxnSpPr>
          <p:cNvPr id="28" name="直線矢印コネクタ 27"/>
          <p:cNvCxnSpPr>
            <a:stCxn id="27" idx="1"/>
          </p:cNvCxnSpPr>
          <p:nvPr/>
        </p:nvCxnSpPr>
        <p:spPr>
          <a:xfrm flipH="1" flipV="1">
            <a:off x="4556332" y="3395464"/>
            <a:ext cx="813940" cy="102952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3" name="図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72564" y="1048651"/>
            <a:ext cx="3511962" cy="2633972"/>
          </a:xfrm>
          <a:prstGeom prst="rect">
            <a:avLst/>
          </a:prstGeom>
        </p:spPr>
      </p:pic>
      <p:sp>
        <p:nvSpPr>
          <p:cNvPr id="17" name="右矢印 16"/>
          <p:cNvSpPr/>
          <p:nvPr/>
        </p:nvSpPr>
        <p:spPr>
          <a:xfrm rot="9196365">
            <a:off x="5221797" y="2563401"/>
            <a:ext cx="390525" cy="393460"/>
          </a:xfrm>
          <a:prstGeom prst="rightArrow">
            <a:avLst/>
          </a:prstGeom>
          <a:solidFill>
            <a:srgbClr val="3F97A4"/>
          </a:solidFill>
          <a:ln>
            <a:solidFill>
              <a:srgbClr val="3F97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円/楕円 18"/>
          <p:cNvSpPr/>
          <p:nvPr/>
        </p:nvSpPr>
        <p:spPr>
          <a:xfrm>
            <a:off x="2476028" y="3037344"/>
            <a:ext cx="1061683" cy="1946390"/>
          </a:xfrm>
          <a:prstGeom prst="ellipse">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テキスト ボックス 19"/>
          <p:cNvSpPr txBox="1"/>
          <p:nvPr/>
        </p:nvSpPr>
        <p:spPr>
          <a:xfrm>
            <a:off x="5360747" y="4926356"/>
            <a:ext cx="3252354" cy="461665"/>
          </a:xfrm>
          <a:prstGeom prst="rect">
            <a:avLst/>
          </a:prstGeom>
          <a:noFill/>
        </p:spPr>
        <p:txBody>
          <a:bodyPr wrap="square" rtlCol="0">
            <a:spAutoFit/>
          </a:bodyPr>
          <a:lstStyle/>
          <a:p>
            <a:r>
              <a:rPr kumimoji="1" lang="ja-JP" altLang="en-US" sz="2400" dirty="0"/>
              <a:t>気泡が塊で抜けていく</a:t>
            </a:r>
          </a:p>
        </p:txBody>
      </p:sp>
      <p:cxnSp>
        <p:nvCxnSpPr>
          <p:cNvPr id="21" name="直線矢印コネクタ 20"/>
          <p:cNvCxnSpPr>
            <a:stCxn id="20" idx="1"/>
          </p:cNvCxnSpPr>
          <p:nvPr/>
        </p:nvCxnSpPr>
        <p:spPr>
          <a:xfrm flipH="1" flipV="1">
            <a:off x="3537711" y="4325725"/>
            <a:ext cx="1823036" cy="83146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下矢印 22">
            <a:extLst>
              <a:ext uri="{FF2B5EF4-FFF2-40B4-BE49-F238E27FC236}">
                <a16:creationId xmlns:a16="http://schemas.microsoft.com/office/drawing/2014/main" id="{F75BD82B-1F2C-8D48-ABC6-4DCF09391D73}"/>
              </a:ext>
            </a:extLst>
          </p:cNvPr>
          <p:cNvSpPr/>
          <p:nvPr/>
        </p:nvSpPr>
        <p:spPr>
          <a:xfrm rot="16200000">
            <a:off x="386541" y="5514541"/>
            <a:ext cx="480140" cy="499377"/>
          </a:xfrm>
          <a:prstGeom prst="downArrow">
            <a:avLst/>
          </a:prstGeom>
          <a:noFill/>
          <a:ln>
            <a:solidFill>
              <a:srgbClr val="3F97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コンテンツ プレースホルダー 16">
            <a:extLst>
              <a:ext uri="{FF2B5EF4-FFF2-40B4-BE49-F238E27FC236}">
                <a16:creationId xmlns:a16="http://schemas.microsoft.com/office/drawing/2014/main" id="{81960220-1E46-7A4A-ABC6-4334DCC05187}"/>
              </a:ext>
            </a:extLst>
          </p:cNvPr>
          <p:cNvSpPr txBox="1">
            <a:spLocks/>
          </p:cNvSpPr>
          <p:nvPr/>
        </p:nvSpPr>
        <p:spPr>
          <a:xfrm>
            <a:off x="876299" y="5583212"/>
            <a:ext cx="8181975" cy="47142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kumimoji="1" sz="1500" u="none"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400" dirty="0">
                <a:solidFill>
                  <a:srgbClr val="FF0000"/>
                </a:solidFill>
              </a:rPr>
              <a:t>下杵の降下速度が大きいと気泡の抜けが遅れる</a:t>
            </a:r>
          </a:p>
        </p:txBody>
      </p:sp>
      <p:sp>
        <p:nvSpPr>
          <p:cNvPr id="22" name="角丸四角形 21"/>
          <p:cNvSpPr/>
          <p:nvPr/>
        </p:nvSpPr>
        <p:spPr>
          <a:xfrm>
            <a:off x="5844619" y="2177591"/>
            <a:ext cx="1761279" cy="859753"/>
          </a:xfrm>
          <a:prstGeom prst="roundRect">
            <a:avLst/>
          </a:prstGeom>
          <a:noFill/>
          <a:ln w="28575">
            <a:solidFill>
              <a:srgbClr val="3F97A4"/>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174416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1000"/>
                                        <p:tgtEl>
                                          <p:spTgt spid="23"/>
                                        </p:tgtEl>
                                      </p:cBhvr>
                                    </p:animEffect>
                                    <p:anim calcmode="lin" valueType="num">
                                      <p:cBhvr>
                                        <p:cTn id="8" dur="1000" fill="hold"/>
                                        <p:tgtEl>
                                          <p:spTgt spid="23"/>
                                        </p:tgtEl>
                                        <p:attrNameLst>
                                          <p:attrName>ppt_x</p:attrName>
                                        </p:attrNameLst>
                                      </p:cBhvr>
                                      <p:tavLst>
                                        <p:tav tm="0">
                                          <p:val>
                                            <p:strVal val="#ppt_x"/>
                                          </p:val>
                                        </p:tav>
                                        <p:tav tm="100000">
                                          <p:val>
                                            <p:strVal val="#ppt_x"/>
                                          </p:val>
                                        </p:tav>
                                      </p:tavLst>
                                    </p:anim>
                                    <p:anim calcmode="lin" valueType="num">
                                      <p:cBhvr>
                                        <p:cTn id="9" dur="1000" fill="hold"/>
                                        <p:tgtEl>
                                          <p:spTgt spid="2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1000"/>
                                        <p:tgtEl>
                                          <p:spTgt spid="25"/>
                                        </p:tgtEl>
                                      </p:cBhvr>
                                    </p:animEffect>
                                    <p:anim calcmode="lin" valueType="num">
                                      <p:cBhvr>
                                        <p:cTn id="13" dur="1000" fill="hold"/>
                                        <p:tgtEl>
                                          <p:spTgt spid="25"/>
                                        </p:tgtEl>
                                        <p:attrNameLst>
                                          <p:attrName>ppt_x</p:attrName>
                                        </p:attrNameLst>
                                      </p:cBhvr>
                                      <p:tavLst>
                                        <p:tav tm="0">
                                          <p:val>
                                            <p:strVal val="#ppt_x"/>
                                          </p:val>
                                        </p:tav>
                                        <p:tav tm="100000">
                                          <p:val>
                                            <p:strVal val="#ppt_x"/>
                                          </p:val>
                                        </p:tav>
                                      </p:tavLst>
                                    </p:anim>
                                    <p:anim calcmode="lin" valueType="num">
                                      <p:cBhvr>
                                        <p:cTn id="14"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5" grpId="0"/>
    </p:bldLst>
  </p:timing>
</p:sld>
</file>

<file path=ppt/theme/theme1.xml><?xml version="1.0" encoding="utf-8"?>
<a:theme xmlns:a="http://schemas.openxmlformats.org/drawingml/2006/main" name="1_デザインの設定">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デザインの設定">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3_デザインの設定">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28344</TotalTime>
  <Words>1881</Words>
  <Application>Microsoft Macintosh PowerPoint</Application>
  <PresentationFormat>画面に合わせる (4:3)</PresentationFormat>
  <Paragraphs>220</Paragraphs>
  <Slides>17</Slides>
  <Notes>9</Notes>
  <HiddenSlides>7</HiddenSlides>
  <MMClips>13</MMClips>
  <ScaleCrop>false</ScaleCrop>
  <HeadingPairs>
    <vt:vector size="6" baseType="variant">
      <vt:variant>
        <vt:lpstr>使用されているフォント</vt:lpstr>
      </vt:variant>
      <vt:variant>
        <vt:i4>10</vt:i4>
      </vt:variant>
      <vt:variant>
        <vt:lpstr>テーマ</vt:lpstr>
      </vt:variant>
      <vt:variant>
        <vt:i4>3</vt:i4>
      </vt:variant>
      <vt:variant>
        <vt:lpstr>スライド タイトル</vt:lpstr>
      </vt:variant>
      <vt:variant>
        <vt:i4>17</vt:i4>
      </vt:variant>
    </vt:vector>
  </HeadingPairs>
  <TitlesOfParts>
    <vt:vector size="30" baseType="lpstr">
      <vt:lpstr>ＭＳ Ｐゴシック</vt:lpstr>
      <vt:lpstr>Segoe UI</vt:lpstr>
      <vt:lpstr>ヒラギノ丸ゴ Pro W4</vt:lpstr>
      <vt:lpstr>メイリオ</vt:lpstr>
      <vt:lpstr>源ノ角ゴシック JP Normal</vt:lpstr>
      <vt:lpstr>游ゴシック</vt:lpstr>
      <vt:lpstr>游ゴシック Light</vt:lpstr>
      <vt:lpstr>Arial</vt:lpstr>
      <vt:lpstr>Calibri</vt:lpstr>
      <vt:lpstr>Cambria Math</vt:lpstr>
      <vt:lpstr>1_デザインの設定</vt:lpstr>
      <vt:lpstr>デザインの設定</vt:lpstr>
      <vt:lpstr>3_デザインの設定</vt:lpstr>
      <vt:lpstr>PowerPoint プレゼンテーション</vt:lpstr>
      <vt:lpstr> 研究背景</vt:lpstr>
      <vt:lpstr> 先行研究・本研究の目的</vt:lpstr>
      <vt:lpstr> 解析手法</vt:lpstr>
      <vt:lpstr> 解析条件</vt:lpstr>
      <vt:lpstr> 結果・考察</vt:lpstr>
      <vt:lpstr> 結果・考察</vt:lpstr>
      <vt:lpstr> 結果・考察</vt:lpstr>
      <vt:lpstr> 結果・考察</vt:lpstr>
      <vt:lpstr> 結論</vt:lpstr>
      <vt:lpstr> 結果・考察</vt:lpstr>
      <vt:lpstr> 結果・考察</vt:lpstr>
      <vt:lpstr> 結果・考察</vt:lpstr>
      <vt:lpstr> 結果・考察</vt:lpstr>
      <vt:lpstr> Numerical Method</vt:lpstr>
      <vt:lpstr> Numerical Method</vt:lpstr>
      <vt:lpstr> 解析手法</vt:lpstr>
    </vt:vector>
  </TitlesOfParts>
  <LinksUpToDate>false</LinksUpToDate>
  <SharedDoc>false</SharedDoc>
  <HyperlinksChanged>false</HyperlinksChanged>
  <AppVersion>16.0011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Yoshida</dc:creator>
  <cp:lastModifiedBy>yoshida kosei</cp:lastModifiedBy>
  <cp:revision>3277</cp:revision>
  <dcterms:created xsi:type="dcterms:W3CDTF">2018-11-05T05:45:49Z</dcterms:created>
  <dcterms:modified xsi:type="dcterms:W3CDTF">2019-07-13T11:35:41Z</dcterms:modified>
</cp:coreProperties>
</file>